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9" r:id="rId11"/>
    <p:sldId id="270" r:id="rId12"/>
    <p:sldId id="271" r:id="rId13"/>
    <p:sldId id="265" r:id="rId14"/>
    <p:sldId id="268" r:id="rId15"/>
    <p:sldId id="267" r:id="rId16"/>
    <p:sldId id="272"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9A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jpg>
</file>

<file path=ppt/media/image12.jpe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01919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7947862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3476186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2686788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472760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2002584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3111094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47606" y="666274"/>
            <a:ext cx="7448788" cy="4747617"/>
          </a:xfrm>
          <a:prstGeom prst="rect">
            <a:avLst/>
          </a:prstGeom>
          <a:noFill/>
          <a:ln/>
        </p:spPr>
        <p:txBody>
          <a:bodyPr wrap="square" rtlCol="0" anchor="t"/>
          <a:lstStyle/>
          <a:p>
            <a:pPr marL="0" indent="0">
              <a:lnSpc>
                <a:spcPts val="7476"/>
              </a:lnSpc>
              <a:buNone/>
            </a:pPr>
            <a:r>
              <a:rPr lang="en-US" sz="5981" b="1" kern="0" spc="-60" dirty="0">
                <a:solidFill>
                  <a:srgbClr val="FFFFFF"/>
                </a:solidFill>
                <a:effectLst>
                  <a:glow rad="139700">
                    <a:schemeClr val="accent5">
                      <a:satMod val="175000"/>
                      <a:alpha val="40000"/>
                    </a:schemeClr>
                  </a:glow>
                </a:effectLst>
                <a:latin typeface="Montserrat" pitchFamily="34" charset="0"/>
                <a:ea typeface="Montserrat" pitchFamily="34" charset="-122"/>
                <a:cs typeface="Montserrat" pitchFamily="34" charset="-120"/>
              </a:rPr>
              <a:t>Analyzing Phishing Techniques That Bypass Spam Detection</a:t>
            </a:r>
            <a:endParaRPr lang="en-US" sz="5981" dirty="0">
              <a:effectLst>
                <a:glow rad="139700">
                  <a:schemeClr val="accent5">
                    <a:satMod val="175000"/>
                    <a:alpha val="40000"/>
                  </a:schemeClr>
                </a:glow>
              </a:effectLst>
            </a:endParaRPr>
          </a:p>
        </p:txBody>
      </p:sp>
      <p:sp>
        <p:nvSpPr>
          <p:cNvPr id="6" name="Text 3"/>
          <p:cNvSpPr/>
          <p:nvPr/>
        </p:nvSpPr>
        <p:spPr>
          <a:xfrm>
            <a:off x="847606" y="5777151"/>
            <a:ext cx="7448788" cy="1089779"/>
          </a:xfrm>
          <a:prstGeom prst="rect">
            <a:avLst/>
          </a:prstGeom>
          <a:noFill/>
          <a:ln/>
        </p:spPr>
        <p:txBody>
          <a:bodyPr wrap="square" rtlCol="0" anchor="t"/>
          <a:lstStyle/>
          <a:p>
            <a:pPr marL="0" indent="0">
              <a:lnSpc>
                <a:spcPts val="2860"/>
              </a:lnSpc>
              <a:buNone/>
            </a:pPr>
            <a:endParaRPr lang="en-US" sz="1907" dirty="0"/>
          </a:p>
        </p:txBody>
      </p:sp>
      <p:sp>
        <p:nvSpPr>
          <p:cNvPr id="9" name="Text 5"/>
          <p:cNvSpPr/>
          <p:nvPr/>
        </p:nvSpPr>
        <p:spPr>
          <a:xfrm>
            <a:off x="847606" y="6080165"/>
            <a:ext cx="2727505" cy="423863"/>
          </a:xfrm>
          <a:prstGeom prst="rect">
            <a:avLst/>
          </a:prstGeom>
          <a:noFill/>
          <a:ln/>
        </p:spPr>
        <p:txBody>
          <a:bodyPr wrap="none" rtlCol="0" anchor="t"/>
          <a:lstStyle/>
          <a:p>
            <a:pPr marL="0" indent="0" algn="l">
              <a:lnSpc>
                <a:spcPts val="3337"/>
              </a:lnSpc>
              <a:buNone/>
            </a:pPr>
            <a:r>
              <a:rPr lang="en-US" sz="2800" b="1" dirty="0">
                <a:solidFill>
                  <a:srgbClr val="E2E6E9"/>
                </a:solidFill>
                <a:latin typeface="Source Sans Pro" pitchFamily="34" charset="0"/>
                <a:ea typeface="Source Sans Pro" pitchFamily="34" charset="-122"/>
                <a:cs typeface="Source Sans Pro" pitchFamily="34" charset="-120"/>
              </a:rPr>
              <a:t>by Dinesh Pradhan</a:t>
            </a:r>
            <a:endParaRPr lang="en-US" sz="2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txBody>
          <a:bodyPr/>
          <a:lstStyle/>
          <a:p>
            <a:endParaRPr lang="en-IN" dirty="0"/>
          </a:p>
        </p:txBody>
      </p:sp>
      <p:sp>
        <p:nvSpPr>
          <p:cNvPr id="6" name="Text 3"/>
          <p:cNvSpPr/>
          <p:nvPr/>
        </p:nvSpPr>
        <p:spPr>
          <a:xfrm>
            <a:off x="864037" y="5495092"/>
            <a:ext cx="7415927" cy="1481614"/>
          </a:xfrm>
          <a:prstGeom prst="rect">
            <a:avLst/>
          </a:prstGeom>
          <a:noFill/>
          <a:ln/>
        </p:spPr>
        <p:txBody>
          <a:bodyPr wrap="square" rtlCol="0" anchor="t"/>
          <a:lstStyle/>
          <a:p>
            <a:pPr marL="342900" indent="-342900">
              <a:lnSpc>
                <a:spcPts val="2916"/>
              </a:lnSpc>
              <a:buFont typeface="Arial" panose="020B0604020202020204" pitchFamily="34" charset="0"/>
              <a:buChar char="•"/>
            </a:pPr>
            <a:endParaRPr lang="en-US" sz="1944" dirty="0"/>
          </a:p>
        </p:txBody>
      </p:sp>
      <p:sp>
        <p:nvSpPr>
          <p:cNvPr id="8" name="Text 2"/>
          <p:cNvSpPr/>
          <p:nvPr/>
        </p:nvSpPr>
        <p:spPr>
          <a:xfrm>
            <a:off x="429209" y="1033392"/>
            <a:ext cx="7415927" cy="3402232"/>
          </a:xfrm>
          <a:prstGeom prst="rect">
            <a:avLst/>
          </a:prstGeom>
          <a:noFill/>
          <a:ln/>
        </p:spPr>
        <p:txBody>
          <a:bodyPr wrap="square" rtlCol="0" anchor="t"/>
          <a:lstStyle/>
          <a:p>
            <a:pPr marL="0" indent="0">
              <a:lnSpc>
                <a:spcPts val="7621"/>
              </a:lnSpc>
              <a:buNone/>
            </a:pPr>
            <a:r>
              <a:rPr lang="en-IN" sz="6000" b="1" dirty="0">
                <a:solidFill>
                  <a:schemeClr val="bg2"/>
                </a:solidFill>
                <a:latin typeface="Montserrat" panose="020F0502020204030204" pitchFamily="2" charset="0"/>
              </a:rPr>
              <a:t>Techniques Used by Phishers</a:t>
            </a:r>
            <a:endParaRPr lang="en-US" sz="6000" b="1" kern="0" spc="-61" dirty="0">
              <a:solidFill>
                <a:schemeClr val="bg2"/>
              </a:solidFill>
              <a:latin typeface="Montserrat" panose="020F0502020204030204" pitchFamily="2" charset="0"/>
              <a:ea typeface="Montserrat" pitchFamily="34" charset="-122"/>
              <a:cs typeface="Montserrat" pitchFamily="34" charset="-120"/>
            </a:endParaRPr>
          </a:p>
        </p:txBody>
      </p:sp>
      <p:sp>
        <p:nvSpPr>
          <p:cNvPr id="9" name="Text 2">
            <a:extLst>
              <a:ext uri="{FF2B5EF4-FFF2-40B4-BE49-F238E27FC236}">
                <a16:creationId xmlns:a16="http://schemas.microsoft.com/office/drawing/2014/main" id="{6DD8368C-89BC-D3C2-A805-DCD28081A99D}"/>
              </a:ext>
            </a:extLst>
          </p:cNvPr>
          <p:cNvSpPr/>
          <p:nvPr/>
        </p:nvSpPr>
        <p:spPr>
          <a:xfrm>
            <a:off x="429208" y="3360955"/>
            <a:ext cx="7415927" cy="3402232"/>
          </a:xfrm>
          <a:prstGeom prst="rect">
            <a:avLst/>
          </a:prstGeom>
          <a:noFill/>
          <a:ln/>
        </p:spPr>
        <p:txBody>
          <a:bodyPr wrap="square" rtlCol="0" anchor="t"/>
          <a:lstStyle/>
          <a:p>
            <a:pPr marL="857250" indent="-857250">
              <a:lnSpc>
                <a:spcPts val="7621"/>
              </a:lnSpc>
              <a:buFont typeface="Arial" panose="020B0604020202020204" pitchFamily="34" charset="0"/>
              <a:buChar char="•"/>
            </a:pPr>
            <a:r>
              <a:rPr lang="en-IN" sz="3200" dirty="0">
                <a:solidFill>
                  <a:schemeClr val="bg2"/>
                </a:solidFill>
                <a:latin typeface="Montserrat" panose="020F0502020204030204" pitchFamily="2" charset="0"/>
              </a:rPr>
              <a:t>Spoofing</a:t>
            </a:r>
          </a:p>
          <a:p>
            <a:pPr marL="857250" indent="-857250">
              <a:lnSpc>
                <a:spcPts val="7621"/>
              </a:lnSpc>
              <a:buFont typeface="Arial" panose="020B0604020202020204" pitchFamily="34" charset="0"/>
              <a:buChar char="•"/>
            </a:pPr>
            <a:r>
              <a:rPr lang="en-IN" sz="3200" dirty="0">
                <a:solidFill>
                  <a:schemeClr val="bg2"/>
                </a:solidFill>
                <a:latin typeface="Montserrat" panose="020F0502020204030204" pitchFamily="2" charset="0"/>
              </a:rPr>
              <a:t>Obfuscation</a:t>
            </a:r>
          </a:p>
          <a:p>
            <a:pPr marL="857250" indent="-857250">
              <a:lnSpc>
                <a:spcPts val="7621"/>
              </a:lnSpc>
              <a:buFont typeface="Arial" panose="020B0604020202020204" pitchFamily="34" charset="0"/>
              <a:buChar char="•"/>
            </a:pPr>
            <a:r>
              <a:rPr lang="en-IN" sz="3200" dirty="0">
                <a:solidFill>
                  <a:schemeClr val="bg2"/>
                </a:solidFill>
                <a:latin typeface="Montserrat" panose="020F0502020204030204" pitchFamily="2" charset="0"/>
              </a:rPr>
              <a:t>Dynamic Content</a:t>
            </a:r>
            <a:endParaRPr lang="en-US" sz="3200" b="1" kern="0" spc="-61" dirty="0">
              <a:solidFill>
                <a:schemeClr val="bg2"/>
              </a:solidFill>
              <a:latin typeface="Montserrat" panose="020F0502020204030204" pitchFamily="2" charset="0"/>
              <a:ea typeface="Montserrat" pitchFamily="34" charset="-122"/>
              <a:cs typeface="Montserrat" pitchFamily="34" charset="-120"/>
            </a:endParaRPr>
          </a:p>
        </p:txBody>
      </p:sp>
      <p:pic>
        <p:nvPicPr>
          <p:cNvPr id="11" name="Picture 10">
            <a:extLst>
              <a:ext uri="{FF2B5EF4-FFF2-40B4-BE49-F238E27FC236}">
                <a16:creationId xmlns:a16="http://schemas.microsoft.com/office/drawing/2014/main" id="{E064AC41-E86A-38A2-6CD4-72F3C818F769}"/>
              </a:ext>
            </a:extLst>
          </p:cNvPr>
          <p:cNvPicPr>
            <a:picLocks noChangeAspect="1"/>
          </p:cNvPicPr>
          <p:nvPr/>
        </p:nvPicPr>
        <p:blipFill>
          <a:blip r:embed="rId3"/>
          <a:stretch>
            <a:fillRect/>
          </a:stretch>
        </p:blipFill>
        <p:spPr>
          <a:xfrm>
            <a:off x="7845136" y="78047"/>
            <a:ext cx="6712528" cy="38965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reflection blurRad="6350" stA="50000" endA="300" endPos="55500" dist="101600" dir="5400000" sy="-100000" algn="bl" rotWithShape="0"/>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59516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txBody>
          <a:bodyPr/>
          <a:lstStyle/>
          <a:p>
            <a:endParaRPr lang="en-IN" dirty="0"/>
          </a:p>
        </p:txBody>
      </p:sp>
      <p:sp>
        <p:nvSpPr>
          <p:cNvPr id="6" name="Text 3"/>
          <p:cNvSpPr/>
          <p:nvPr/>
        </p:nvSpPr>
        <p:spPr>
          <a:xfrm>
            <a:off x="864037" y="5495092"/>
            <a:ext cx="7415927" cy="1481614"/>
          </a:xfrm>
          <a:prstGeom prst="rect">
            <a:avLst/>
          </a:prstGeom>
          <a:noFill/>
          <a:ln/>
        </p:spPr>
        <p:txBody>
          <a:bodyPr wrap="square" rtlCol="0" anchor="t"/>
          <a:lstStyle/>
          <a:p>
            <a:pPr marL="342900" indent="-342900">
              <a:lnSpc>
                <a:spcPts val="2916"/>
              </a:lnSpc>
              <a:buFont typeface="Arial" panose="020B0604020202020204" pitchFamily="34" charset="0"/>
              <a:buChar char="•"/>
            </a:pPr>
            <a:endParaRPr lang="en-US" sz="1944" dirty="0"/>
          </a:p>
        </p:txBody>
      </p:sp>
      <p:sp>
        <p:nvSpPr>
          <p:cNvPr id="8" name="Text 2"/>
          <p:cNvSpPr/>
          <p:nvPr/>
        </p:nvSpPr>
        <p:spPr>
          <a:xfrm>
            <a:off x="479573" y="1202145"/>
            <a:ext cx="7415927" cy="3402232"/>
          </a:xfrm>
          <a:prstGeom prst="rect">
            <a:avLst/>
          </a:prstGeom>
          <a:noFill/>
          <a:ln/>
        </p:spPr>
        <p:txBody>
          <a:bodyPr wrap="square" rtlCol="0" anchor="t"/>
          <a:lstStyle/>
          <a:p>
            <a:pPr marL="0" indent="0">
              <a:lnSpc>
                <a:spcPts val="7621"/>
              </a:lnSpc>
              <a:buNone/>
            </a:pPr>
            <a:r>
              <a:rPr lang="en-IN" sz="6600" b="1" dirty="0">
                <a:solidFill>
                  <a:schemeClr val="bg2"/>
                </a:solidFill>
              </a:rPr>
              <a:t>Social Engineering Tactics</a:t>
            </a:r>
            <a:endParaRPr lang="en-US" sz="6097" b="1" kern="0" spc="-61" dirty="0">
              <a:solidFill>
                <a:schemeClr val="bg2"/>
              </a:solidFill>
              <a:latin typeface="Montserrat" panose="020F0502020204030204" pitchFamily="2" charset="0"/>
              <a:ea typeface="Montserrat" pitchFamily="34" charset="-122"/>
              <a:cs typeface="Montserrat" pitchFamily="34" charset="-120"/>
            </a:endParaRPr>
          </a:p>
        </p:txBody>
      </p:sp>
      <p:sp>
        <p:nvSpPr>
          <p:cNvPr id="9" name="Text 2">
            <a:extLst>
              <a:ext uri="{FF2B5EF4-FFF2-40B4-BE49-F238E27FC236}">
                <a16:creationId xmlns:a16="http://schemas.microsoft.com/office/drawing/2014/main" id="{6DD8368C-89BC-D3C2-A805-DCD28081A99D}"/>
              </a:ext>
            </a:extLst>
          </p:cNvPr>
          <p:cNvSpPr/>
          <p:nvPr/>
        </p:nvSpPr>
        <p:spPr>
          <a:xfrm>
            <a:off x="479572" y="3680906"/>
            <a:ext cx="7415927" cy="3402232"/>
          </a:xfrm>
          <a:prstGeom prst="rect">
            <a:avLst/>
          </a:prstGeom>
          <a:noFill/>
          <a:ln/>
        </p:spPr>
        <p:txBody>
          <a:bodyPr wrap="square" rtlCol="0" anchor="t"/>
          <a:lstStyle/>
          <a:p>
            <a:pPr marL="857250" indent="-857250">
              <a:lnSpc>
                <a:spcPts val="7621"/>
              </a:lnSpc>
              <a:buFont typeface="Arial" panose="020B0604020202020204" pitchFamily="34" charset="0"/>
              <a:buChar char="•"/>
            </a:pPr>
            <a:r>
              <a:rPr lang="en-IN" sz="3200" dirty="0">
                <a:solidFill>
                  <a:schemeClr val="bg2"/>
                </a:solidFill>
                <a:latin typeface="Montserrat" panose="020F0502020204030204" pitchFamily="2" charset="0"/>
              </a:rPr>
              <a:t>Emotional Manipulation</a:t>
            </a:r>
          </a:p>
          <a:p>
            <a:pPr marL="857250" indent="-857250">
              <a:lnSpc>
                <a:spcPts val="7621"/>
              </a:lnSpc>
              <a:buFont typeface="Arial" panose="020B0604020202020204" pitchFamily="34" charset="0"/>
              <a:buChar char="•"/>
            </a:pPr>
            <a:r>
              <a:rPr lang="en-IN" sz="3200" dirty="0" err="1">
                <a:solidFill>
                  <a:schemeClr val="bg2"/>
                </a:solidFill>
                <a:latin typeface="Montserrat" panose="020F0502020204030204" pitchFamily="2" charset="0"/>
              </a:rPr>
              <a:t>Pesonalization</a:t>
            </a:r>
            <a:endParaRPr lang="en-IN" sz="3200" dirty="0">
              <a:solidFill>
                <a:schemeClr val="bg2"/>
              </a:solidFill>
              <a:latin typeface="Montserrat" panose="020F0502020204030204" pitchFamily="2" charset="0"/>
            </a:endParaRPr>
          </a:p>
        </p:txBody>
      </p:sp>
      <p:pic>
        <p:nvPicPr>
          <p:cNvPr id="4" name="Image 0" descr="preencoded.png">
            <a:extLst>
              <a:ext uri="{FF2B5EF4-FFF2-40B4-BE49-F238E27FC236}">
                <a16:creationId xmlns:a16="http://schemas.microsoft.com/office/drawing/2014/main" id="{98BC9B57-215A-E890-BCB6-ED2022B61ADC}"/>
              </a:ext>
            </a:extLst>
          </p:cNvPr>
          <p:cNvPicPr>
            <a:picLocks noChangeAspect="1"/>
          </p:cNvPicPr>
          <p:nvPr/>
        </p:nvPicPr>
        <p:blipFill>
          <a:blip r:embed="rId3"/>
          <a:stretch>
            <a:fillRect/>
          </a:stretch>
        </p:blipFill>
        <p:spPr>
          <a:xfrm>
            <a:off x="9144000" y="0"/>
            <a:ext cx="5486400" cy="8229600"/>
          </a:xfrm>
          <a:prstGeom prst="rect">
            <a:avLst/>
          </a:prstGeom>
        </p:spPr>
      </p:pic>
    </p:spTree>
    <p:extLst>
      <p:ext uri="{BB962C8B-B14F-4D97-AF65-F5344CB8AC3E}">
        <p14:creationId xmlns:p14="http://schemas.microsoft.com/office/powerpoint/2010/main" val="2079474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txBody>
          <a:bodyPr/>
          <a:lstStyle/>
          <a:p>
            <a:endParaRPr lang="en-IN" dirty="0"/>
          </a:p>
        </p:txBody>
      </p:sp>
      <p:sp>
        <p:nvSpPr>
          <p:cNvPr id="6" name="Text 3"/>
          <p:cNvSpPr/>
          <p:nvPr/>
        </p:nvSpPr>
        <p:spPr>
          <a:xfrm>
            <a:off x="864037" y="5495092"/>
            <a:ext cx="7415927" cy="1481614"/>
          </a:xfrm>
          <a:prstGeom prst="rect">
            <a:avLst/>
          </a:prstGeom>
          <a:noFill/>
          <a:ln/>
        </p:spPr>
        <p:txBody>
          <a:bodyPr wrap="square" rtlCol="0" anchor="t"/>
          <a:lstStyle/>
          <a:p>
            <a:pPr marL="342900" indent="-342900">
              <a:lnSpc>
                <a:spcPts val="2916"/>
              </a:lnSpc>
              <a:buFont typeface="Arial" panose="020B0604020202020204" pitchFamily="34" charset="0"/>
              <a:buChar char="•"/>
            </a:pPr>
            <a:endParaRPr lang="en-US" sz="1944" dirty="0"/>
          </a:p>
        </p:txBody>
      </p:sp>
      <p:sp>
        <p:nvSpPr>
          <p:cNvPr id="8" name="Text 2"/>
          <p:cNvSpPr/>
          <p:nvPr/>
        </p:nvSpPr>
        <p:spPr>
          <a:xfrm>
            <a:off x="552309" y="1252894"/>
            <a:ext cx="7415927" cy="3402232"/>
          </a:xfrm>
          <a:prstGeom prst="rect">
            <a:avLst/>
          </a:prstGeom>
          <a:noFill/>
          <a:ln/>
        </p:spPr>
        <p:txBody>
          <a:bodyPr wrap="square" rtlCol="0" anchor="t"/>
          <a:lstStyle/>
          <a:p>
            <a:r>
              <a:rPr lang="en-IN" sz="6000" b="1" dirty="0">
                <a:solidFill>
                  <a:schemeClr val="bg2"/>
                </a:solidFill>
                <a:latin typeface="Montserrat" panose="020F0502020204030204" pitchFamily="2" charset="0"/>
              </a:rPr>
              <a:t>Technical Evasion Methods</a:t>
            </a:r>
          </a:p>
        </p:txBody>
      </p:sp>
      <p:sp>
        <p:nvSpPr>
          <p:cNvPr id="9" name="Text 2">
            <a:extLst>
              <a:ext uri="{FF2B5EF4-FFF2-40B4-BE49-F238E27FC236}">
                <a16:creationId xmlns:a16="http://schemas.microsoft.com/office/drawing/2014/main" id="{6DD8368C-89BC-D3C2-A805-DCD28081A99D}"/>
              </a:ext>
            </a:extLst>
          </p:cNvPr>
          <p:cNvSpPr/>
          <p:nvPr/>
        </p:nvSpPr>
        <p:spPr>
          <a:xfrm>
            <a:off x="552309" y="3680906"/>
            <a:ext cx="7415927" cy="3402232"/>
          </a:xfrm>
          <a:prstGeom prst="rect">
            <a:avLst/>
          </a:prstGeom>
          <a:noFill/>
          <a:ln/>
        </p:spPr>
        <p:txBody>
          <a:bodyPr wrap="square" rtlCol="0" anchor="t"/>
          <a:lstStyle/>
          <a:p>
            <a:pPr marL="857250" indent="-857250">
              <a:lnSpc>
                <a:spcPts val="7621"/>
              </a:lnSpc>
              <a:buFont typeface="Arial" panose="020B0604020202020204" pitchFamily="34" charset="0"/>
              <a:buChar char="•"/>
            </a:pPr>
            <a:r>
              <a:rPr lang="en-IN" sz="3200" dirty="0">
                <a:solidFill>
                  <a:schemeClr val="bg2"/>
                </a:solidFill>
                <a:latin typeface="Montserrat" panose="020F0502020204030204" pitchFamily="2" charset="0"/>
              </a:rPr>
              <a:t>Randomized Content</a:t>
            </a:r>
          </a:p>
          <a:p>
            <a:pPr marL="857250" indent="-857250">
              <a:lnSpc>
                <a:spcPts val="7621"/>
              </a:lnSpc>
              <a:buFont typeface="Arial" panose="020B0604020202020204" pitchFamily="34" charset="0"/>
              <a:buChar char="•"/>
            </a:pPr>
            <a:r>
              <a:rPr lang="en-IN" sz="3200" dirty="0">
                <a:solidFill>
                  <a:schemeClr val="bg2"/>
                </a:solidFill>
                <a:latin typeface="Montserrat" panose="020F0502020204030204" pitchFamily="2" charset="0"/>
              </a:rPr>
              <a:t>Encrypted Attachments</a:t>
            </a:r>
          </a:p>
          <a:p>
            <a:pPr marL="857250" indent="-857250">
              <a:lnSpc>
                <a:spcPts val="7621"/>
              </a:lnSpc>
              <a:buFont typeface="Arial" panose="020B0604020202020204" pitchFamily="34" charset="0"/>
              <a:buChar char="•"/>
            </a:pPr>
            <a:r>
              <a:rPr lang="en-IN" sz="3200" dirty="0">
                <a:solidFill>
                  <a:schemeClr val="bg2"/>
                </a:solidFill>
                <a:latin typeface="Montserrat" panose="020F0502020204030204" pitchFamily="2" charset="0"/>
              </a:rPr>
              <a:t>Cross-Platform Delivery</a:t>
            </a:r>
          </a:p>
        </p:txBody>
      </p:sp>
      <p:pic>
        <p:nvPicPr>
          <p:cNvPr id="4" name="Image 0" descr="preencoded.png">
            <a:extLst>
              <a:ext uri="{FF2B5EF4-FFF2-40B4-BE49-F238E27FC236}">
                <a16:creationId xmlns:a16="http://schemas.microsoft.com/office/drawing/2014/main" id="{98BC9B57-215A-E890-BCB6-ED2022B61ADC}"/>
              </a:ext>
            </a:extLst>
          </p:cNvPr>
          <p:cNvPicPr>
            <a:picLocks noChangeAspect="1"/>
          </p:cNvPicPr>
          <p:nvPr/>
        </p:nvPicPr>
        <p:blipFill>
          <a:blip r:embed="rId3"/>
          <a:stretch>
            <a:fillRect/>
          </a:stretch>
        </p:blipFill>
        <p:spPr>
          <a:xfrm>
            <a:off x="9144000" y="0"/>
            <a:ext cx="5486400" cy="8229600"/>
          </a:xfrm>
          <a:prstGeom prst="rect">
            <a:avLst/>
          </a:prstGeom>
        </p:spPr>
      </p:pic>
    </p:spTree>
    <p:extLst>
      <p:ext uri="{BB962C8B-B14F-4D97-AF65-F5344CB8AC3E}">
        <p14:creationId xmlns:p14="http://schemas.microsoft.com/office/powerpoint/2010/main" val="22558964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txBody>
          <a:bodyPr/>
          <a:lstStyle/>
          <a:p>
            <a:endParaRPr lang="en-IN" dirty="0"/>
          </a:p>
        </p:txBody>
      </p:sp>
      <p:sp>
        <p:nvSpPr>
          <p:cNvPr id="5" name="Text 2"/>
          <p:cNvSpPr/>
          <p:nvPr/>
        </p:nvSpPr>
        <p:spPr>
          <a:xfrm>
            <a:off x="491273" y="1587140"/>
            <a:ext cx="6295299" cy="1773466"/>
          </a:xfrm>
          <a:prstGeom prst="rect">
            <a:avLst/>
          </a:prstGeom>
          <a:noFill/>
          <a:ln/>
        </p:spPr>
        <p:txBody>
          <a:bodyPr wrap="square" rtlCol="0" anchor="t"/>
          <a:lstStyle/>
          <a:p>
            <a:pPr marL="0" indent="0">
              <a:lnSpc>
                <a:spcPts val="7621"/>
              </a:lnSpc>
              <a:buNone/>
            </a:pPr>
            <a:r>
              <a:rPr lang="en-US" sz="6097" b="1" kern="0" spc="-61" dirty="0">
                <a:solidFill>
                  <a:srgbClr val="FFFFFF"/>
                </a:solidFill>
                <a:latin typeface="Montserrat" pitchFamily="34" charset="0"/>
                <a:ea typeface="Montserrat" pitchFamily="34" charset="-122"/>
                <a:cs typeface="Montserrat" pitchFamily="34" charset="-120"/>
              </a:rPr>
              <a:t>Findings</a:t>
            </a:r>
            <a:endParaRPr lang="en-US" sz="6097" dirty="0"/>
          </a:p>
        </p:txBody>
      </p:sp>
      <p:sp>
        <p:nvSpPr>
          <p:cNvPr id="6" name="Text 3"/>
          <p:cNvSpPr/>
          <p:nvPr/>
        </p:nvSpPr>
        <p:spPr>
          <a:xfrm>
            <a:off x="491273" y="3285200"/>
            <a:ext cx="7415928" cy="3325091"/>
          </a:xfrm>
          <a:prstGeom prst="rect">
            <a:avLst/>
          </a:prstGeom>
          <a:noFill/>
          <a:ln/>
        </p:spPr>
        <p:txBody>
          <a:bodyPr wrap="square" rtlCol="0" anchor="t"/>
          <a:lstStyle/>
          <a:p>
            <a:pPr marL="342900" indent="-342900">
              <a:lnSpc>
                <a:spcPct val="200000"/>
              </a:lnSpc>
              <a:buFont typeface="Arial" panose="020B0604020202020204" pitchFamily="34" charset="0"/>
              <a:buChar char="•"/>
            </a:pPr>
            <a:r>
              <a:rPr lang="en-IN" sz="2400" dirty="0">
                <a:solidFill>
                  <a:schemeClr val="bg2"/>
                </a:solidFill>
                <a:latin typeface="Montserrat" panose="020F0502020204030204" pitchFamily="2" charset="0"/>
              </a:rPr>
              <a:t>Sophisticated Techniques</a:t>
            </a:r>
          </a:p>
          <a:p>
            <a:pPr marL="342900" indent="-342900">
              <a:lnSpc>
                <a:spcPct val="200000"/>
              </a:lnSpc>
              <a:buFont typeface="Arial" panose="020B0604020202020204" pitchFamily="34" charset="0"/>
              <a:buChar char="•"/>
            </a:pPr>
            <a:r>
              <a:rPr lang="en-IN" sz="2400" dirty="0">
                <a:solidFill>
                  <a:schemeClr val="bg2"/>
                </a:solidFill>
                <a:latin typeface="Montserrat" panose="020F0502020204030204" pitchFamily="2" charset="0"/>
              </a:rPr>
              <a:t>Social Engineering</a:t>
            </a:r>
          </a:p>
          <a:p>
            <a:pPr marL="342900" indent="-342900">
              <a:lnSpc>
                <a:spcPct val="200000"/>
              </a:lnSpc>
              <a:buFont typeface="Arial" panose="020B0604020202020204" pitchFamily="34" charset="0"/>
              <a:buChar char="•"/>
            </a:pPr>
            <a:r>
              <a:rPr lang="en-IN" sz="2400" dirty="0">
                <a:solidFill>
                  <a:schemeClr val="bg2"/>
                </a:solidFill>
                <a:latin typeface="Montserrat" panose="020F0502020204030204" pitchFamily="2" charset="0"/>
              </a:rPr>
              <a:t>Dynamic and Polymorphic Attacks</a:t>
            </a:r>
          </a:p>
          <a:p>
            <a:pPr marL="342900" indent="-342900">
              <a:lnSpc>
                <a:spcPct val="200000"/>
              </a:lnSpc>
              <a:buFont typeface="Arial" panose="020B0604020202020204" pitchFamily="34" charset="0"/>
              <a:buChar char="•"/>
            </a:pPr>
            <a:r>
              <a:rPr lang="en-IN" sz="2400" dirty="0">
                <a:solidFill>
                  <a:schemeClr val="bg2"/>
                </a:solidFill>
                <a:latin typeface="Montserrat" panose="020F0502020204030204" pitchFamily="2" charset="0"/>
              </a:rPr>
              <a:t>Insufficient User Awareness</a:t>
            </a:r>
            <a:r>
              <a:rPr lang="en-US" sz="2400" dirty="0">
                <a:solidFill>
                  <a:schemeClr val="bg2"/>
                </a:solidFill>
                <a:latin typeface="Montserrat" panose="020F0502020204030204" pitchFamily="2" charset="0"/>
                <a:ea typeface="Source Sans Pro" pitchFamily="34" charset="-122"/>
              </a:rPr>
              <a:t> </a:t>
            </a:r>
            <a:endParaRPr lang="en-US" sz="2400" dirty="0">
              <a:solidFill>
                <a:schemeClr val="bg2"/>
              </a:solidFill>
              <a:latin typeface="Montserrat" panose="020F0502020204030204" pitchFamily="2" charset="0"/>
            </a:endParaRPr>
          </a:p>
        </p:txBody>
      </p:sp>
      <p:pic>
        <p:nvPicPr>
          <p:cNvPr id="14" name="Picture 13">
            <a:extLst>
              <a:ext uri="{FF2B5EF4-FFF2-40B4-BE49-F238E27FC236}">
                <a16:creationId xmlns:a16="http://schemas.microsoft.com/office/drawing/2014/main" id="{F6381EB1-B260-9243-7B79-F2A2AFD0D724}"/>
              </a:ext>
            </a:extLst>
          </p:cNvPr>
          <p:cNvPicPr>
            <a:picLocks noChangeAspect="1"/>
          </p:cNvPicPr>
          <p:nvPr/>
        </p:nvPicPr>
        <p:blipFill>
          <a:blip r:embed="rId3"/>
          <a:stretch>
            <a:fillRect/>
          </a:stretch>
        </p:blipFill>
        <p:spPr>
          <a:xfrm>
            <a:off x="7068999" y="66820"/>
            <a:ext cx="7491845" cy="426535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reflection blurRad="6350" stA="50000" endA="300" endPos="55000" dir="5400000" sy="-100000" algn="bl" rotWithShape="0"/>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sp>
        <p:nvSpPr>
          <p:cNvPr id="5" name="Text 2"/>
          <p:cNvSpPr/>
          <p:nvPr/>
        </p:nvSpPr>
        <p:spPr>
          <a:xfrm>
            <a:off x="454390" y="1991883"/>
            <a:ext cx="7415927" cy="2903934"/>
          </a:xfrm>
          <a:prstGeom prst="rect">
            <a:avLst/>
          </a:prstGeom>
          <a:noFill/>
          <a:ln/>
        </p:spPr>
        <p:txBody>
          <a:bodyPr wrap="square" rtlCol="0" anchor="t"/>
          <a:lstStyle/>
          <a:p>
            <a:pPr marL="0" indent="0">
              <a:lnSpc>
                <a:spcPts val="7621"/>
              </a:lnSpc>
              <a:buNone/>
            </a:pPr>
            <a:r>
              <a:rPr lang="en-US" sz="6097" b="1" kern="0" spc="-61" dirty="0">
                <a:solidFill>
                  <a:srgbClr val="FFFFFF"/>
                </a:solidFill>
                <a:latin typeface="Montserrat" pitchFamily="34" charset="0"/>
                <a:ea typeface="Montserrat" pitchFamily="34" charset="-122"/>
                <a:cs typeface="Montserrat" pitchFamily="34" charset="-120"/>
              </a:rPr>
              <a:t>Countermeasures</a:t>
            </a:r>
            <a:endParaRPr lang="en-US" sz="6097" dirty="0"/>
          </a:p>
        </p:txBody>
      </p:sp>
      <p:sp>
        <p:nvSpPr>
          <p:cNvPr id="6" name="Text 3"/>
          <p:cNvSpPr/>
          <p:nvPr/>
        </p:nvSpPr>
        <p:spPr>
          <a:xfrm>
            <a:off x="684793" y="3443850"/>
            <a:ext cx="7415927" cy="3570014"/>
          </a:xfrm>
          <a:prstGeom prst="rect">
            <a:avLst/>
          </a:prstGeom>
          <a:noFill/>
          <a:ln/>
        </p:spPr>
        <p:txBody>
          <a:bodyPr wrap="square" rtlCol="0" anchor="t"/>
          <a:lstStyle/>
          <a:p>
            <a:pPr marL="342900" indent="-342900">
              <a:lnSpc>
                <a:spcPct val="150000"/>
              </a:lnSpc>
              <a:buFont typeface="Arial" panose="020B0604020202020204" pitchFamily="34" charset="0"/>
              <a:buChar char="•"/>
            </a:pPr>
            <a:r>
              <a:rPr lang="en-IN" sz="3200" dirty="0">
                <a:solidFill>
                  <a:schemeClr val="bg2"/>
                </a:solidFill>
                <a:latin typeface="Montserrat" panose="020F0502020204030204" pitchFamily="2" charset="0"/>
              </a:rPr>
              <a:t>Advanced Email Authentication</a:t>
            </a:r>
          </a:p>
          <a:p>
            <a:pPr marL="342900" indent="-342900">
              <a:lnSpc>
                <a:spcPct val="150000"/>
              </a:lnSpc>
              <a:buFont typeface="Arial" panose="020B0604020202020204" pitchFamily="34" charset="0"/>
              <a:buChar char="•"/>
            </a:pPr>
            <a:r>
              <a:rPr lang="en-IN" sz="3200" dirty="0">
                <a:solidFill>
                  <a:schemeClr val="bg2"/>
                </a:solidFill>
                <a:latin typeface="Montserrat" panose="020F0502020204030204" pitchFamily="2" charset="0"/>
              </a:rPr>
              <a:t>Enhanced Spam Detection Tools</a:t>
            </a:r>
          </a:p>
          <a:p>
            <a:pPr marL="342900" indent="-342900">
              <a:lnSpc>
                <a:spcPct val="150000"/>
              </a:lnSpc>
              <a:buFont typeface="Arial" panose="020B0604020202020204" pitchFamily="34" charset="0"/>
              <a:buChar char="•"/>
            </a:pPr>
            <a:r>
              <a:rPr lang="en-IN" sz="3200" dirty="0">
                <a:solidFill>
                  <a:schemeClr val="bg2"/>
                </a:solidFill>
                <a:latin typeface="Montserrat" panose="020F0502020204030204" pitchFamily="2" charset="0"/>
              </a:rPr>
              <a:t>Regular Security Updates</a:t>
            </a:r>
          </a:p>
          <a:p>
            <a:pPr marL="342900" indent="-342900">
              <a:lnSpc>
                <a:spcPct val="150000"/>
              </a:lnSpc>
              <a:buFont typeface="Arial" panose="020B0604020202020204" pitchFamily="34" charset="0"/>
              <a:buChar char="•"/>
            </a:pPr>
            <a:r>
              <a:rPr lang="en-IN" sz="3200" dirty="0">
                <a:solidFill>
                  <a:schemeClr val="bg2"/>
                </a:solidFill>
                <a:latin typeface="Montserrat" panose="020F0502020204030204" pitchFamily="2" charset="0"/>
              </a:rPr>
              <a:t>User Education Programs</a:t>
            </a:r>
          </a:p>
          <a:p>
            <a:pPr marL="342900" indent="-342900">
              <a:lnSpc>
                <a:spcPct val="150000"/>
              </a:lnSpc>
              <a:buFont typeface="Arial" panose="020B0604020202020204" pitchFamily="34" charset="0"/>
              <a:buChar char="•"/>
            </a:pPr>
            <a:r>
              <a:rPr lang="en-IN" sz="3200" dirty="0">
                <a:solidFill>
                  <a:schemeClr val="bg2"/>
                </a:solidFill>
                <a:latin typeface="Montserrat" panose="020F0502020204030204" pitchFamily="2" charset="0"/>
              </a:rPr>
              <a:t>Use 2FA </a:t>
            </a:r>
            <a:endParaRPr lang="en-US" sz="3200" dirty="0">
              <a:solidFill>
                <a:schemeClr val="bg2"/>
              </a:solidFill>
              <a:latin typeface="Montserrat" panose="020F0502020204030204" pitchFamily="2" charset="0"/>
            </a:endParaRPr>
          </a:p>
        </p:txBody>
      </p:sp>
      <p:pic>
        <p:nvPicPr>
          <p:cNvPr id="10" name="Picture 9">
            <a:extLst>
              <a:ext uri="{FF2B5EF4-FFF2-40B4-BE49-F238E27FC236}">
                <a16:creationId xmlns:a16="http://schemas.microsoft.com/office/drawing/2014/main" id="{190BDCC9-E3B1-C405-93A0-A6AEB491B8B1}"/>
              </a:ext>
            </a:extLst>
          </p:cNvPr>
          <p:cNvPicPr>
            <a:picLocks noChangeAspect="1"/>
          </p:cNvPicPr>
          <p:nvPr/>
        </p:nvPicPr>
        <p:blipFill>
          <a:blip r:embed="rId3"/>
          <a:stretch>
            <a:fillRect/>
          </a:stretch>
        </p:blipFill>
        <p:spPr>
          <a:xfrm>
            <a:off x="7967852" y="0"/>
            <a:ext cx="6662548" cy="4490509"/>
          </a:xfrm>
          <a:prstGeom prst="rect">
            <a:avLst/>
          </a:prstGeom>
          <a:effectLst>
            <a:reflection blurRad="6350" stA="50000" endA="275" endPos="40000" dist="101600" dir="5400000" sy="-100000" algn="bl" rotWithShape="0"/>
          </a:effectLst>
        </p:spPr>
      </p:pic>
    </p:spTree>
    <p:extLst>
      <p:ext uri="{BB962C8B-B14F-4D97-AF65-F5344CB8AC3E}">
        <p14:creationId xmlns:p14="http://schemas.microsoft.com/office/powerpoint/2010/main" val="38788985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p:cNvPicPr>
            <a:picLocks noChangeAspect="1"/>
          </p:cNvPicPr>
          <p:nvPr/>
        </p:nvPicPr>
        <p:blipFill>
          <a:blip r:embed="rId3"/>
          <a:stretch>
            <a:fillRect/>
          </a:stretch>
        </p:blipFill>
        <p:spPr>
          <a:xfrm>
            <a:off x="11118272" y="0"/>
            <a:ext cx="3512127" cy="8229600"/>
          </a:xfrm>
          <a:prstGeom prst="rect">
            <a:avLst/>
          </a:prstGeom>
        </p:spPr>
      </p:pic>
      <p:sp>
        <p:nvSpPr>
          <p:cNvPr id="5" name="Text 2"/>
          <p:cNvSpPr/>
          <p:nvPr/>
        </p:nvSpPr>
        <p:spPr>
          <a:xfrm>
            <a:off x="491272" y="1925695"/>
            <a:ext cx="7415927" cy="1222750"/>
          </a:xfrm>
          <a:prstGeom prst="rect">
            <a:avLst/>
          </a:prstGeom>
          <a:noFill/>
          <a:ln/>
        </p:spPr>
        <p:txBody>
          <a:bodyPr wrap="square" rtlCol="0" anchor="t"/>
          <a:lstStyle/>
          <a:p>
            <a:pPr marL="0" indent="0">
              <a:lnSpc>
                <a:spcPts val="7621"/>
              </a:lnSpc>
              <a:buNone/>
            </a:pPr>
            <a:r>
              <a:rPr lang="en-US" sz="6097" b="1" kern="0" spc="-61" dirty="0">
                <a:solidFill>
                  <a:srgbClr val="FFFFFF"/>
                </a:solidFill>
                <a:latin typeface="Montserrat" pitchFamily="34" charset="0"/>
                <a:ea typeface="Montserrat" pitchFamily="34" charset="-122"/>
                <a:cs typeface="Montserrat" pitchFamily="34" charset="-120"/>
              </a:rPr>
              <a:t>Conclusion</a:t>
            </a:r>
            <a:endParaRPr lang="en-US" sz="6097" dirty="0"/>
          </a:p>
        </p:txBody>
      </p:sp>
      <p:sp>
        <p:nvSpPr>
          <p:cNvPr id="8" name="Text 3">
            <a:extLst>
              <a:ext uri="{FF2B5EF4-FFF2-40B4-BE49-F238E27FC236}">
                <a16:creationId xmlns:a16="http://schemas.microsoft.com/office/drawing/2014/main" id="{C4A0ABF8-EA54-5145-2302-E7CB752677BA}"/>
              </a:ext>
            </a:extLst>
          </p:cNvPr>
          <p:cNvSpPr/>
          <p:nvPr/>
        </p:nvSpPr>
        <p:spPr>
          <a:xfrm>
            <a:off x="491272" y="3285200"/>
            <a:ext cx="9660646" cy="4497591"/>
          </a:xfrm>
          <a:prstGeom prst="rect">
            <a:avLst/>
          </a:prstGeom>
          <a:noFill/>
          <a:ln/>
        </p:spPr>
        <p:txBody>
          <a:bodyPr wrap="square" rtlCol="0" anchor="t"/>
          <a:lstStyle/>
          <a:p>
            <a:pPr marL="342900" indent="-342900">
              <a:lnSpc>
                <a:spcPct val="200000"/>
              </a:lnSpc>
              <a:buFont typeface="Arial" panose="020B0604020202020204" pitchFamily="34" charset="0"/>
              <a:buChar char="•"/>
            </a:pPr>
            <a:r>
              <a:rPr lang="en-US" sz="2400" dirty="0">
                <a:solidFill>
                  <a:schemeClr val="bg2"/>
                </a:solidFill>
                <a:latin typeface="Montserrat" panose="020F0502020204030204" pitchFamily="2" charset="0"/>
              </a:rPr>
              <a:t>Emphasize robust spam filters is essential for combating phishing.</a:t>
            </a:r>
          </a:p>
          <a:p>
            <a:pPr marL="342900" indent="-342900">
              <a:lnSpc>
                <a:spcPct val="200000"/>
              </a:lnSpc>
              <a:buFont typeface="Arial" panose="020B0604020202020204" pitchFamily="34" charset="0"/>
              <a:buChar char="•"/>
            </a:pPr>
            <a:r>
              <a:rPr lang="en-US" sz="2400" dirty="0">
                <a:solidFill>
                  <a:schemeClr val="bg2"/>
                </a:solidFill>
                <a:latin typeface="Montserrat" panose="020F0502020204030204" pitchFamily="2" charset="0"/>
              </a:rPr>
              <a:t>Stress ongoing updates and monitoring for effective protection.</a:t>
            </a:r>
          </a:p>
          <a:p>
            <a:pPr marL="342900" indent="-342900">
              <a:lnSpc>
                <a:spcPct val="200000"/>
              </a:lnSpc>
              <a:buFont typeface="Arial" panose="020B0604020202020204" pitchFamily="34" charset="0"/>
              <a:buChar char="•"/>
            </a:pPr>
            <a:r>
              <a:rPr lang="en-US" sz="2400" dirty="0">
                <a:solidFill>
                  <a:schemeClr val="bg2"/>
                </a:solidFill>
                <a:latin typeface="Montserrat" panose="020F0502020204030204" pitchFamily="2" charset="0"/>
              </a:rPr>
              <a:t>Advocate for multi-layered defenses and user education.</a:t>
            </a:r>
          </a:p>
          <a:p>
            <a:pPr marL="342900" indent="-342900">
              <a:lnSpc>
                <a:spcPct val="200000"/>
              </a:lnSpc>
              <a:buFont typeface="Arial" panose="020B0604020202020204" pitchFamily="34" charset="0"/>
              <a:buChar char="•"/>
            </a:pPr>
            <a:r>
              <a:rPr lang="en-US" sz="2400" dirty="0">
                <a:solidFill>
                  <a:schemeClr val="bg2"/>
                </a:solidFill>
                <a:latin typeface="Montserrat" panose="020F0502020204030204" pitchFamily="2" charset="0"/>
              </a:rPr>
              <a:t>Encourage flexibility and adoption of new technologies.</a:t>
            </a:r>
          </a:p>
        </p:txBody>
      </p:sp>
    </p:spTree>
    <p:extLst>
      <p:ext uri="{BB962C8B-B14F-4D97-AF65-F5344CB8AC3E}">
        <p14:creationId xmlns:p14="http://schemas.microsoft.com/office/powerpoint/2010/main" val="16188566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txBody>
          <a:bodyPr/>
          <a:lstStyle/>
          <a:p>
            <a:endParaRPr lang="en-IN" dirty="0"/>
          </a:p>
        </p:txBody>
      </p:sp>
      <p:sp>
        <p:nvSpPr>
          <p:cNvPr id="5" name="Text 2"/>
          <p:cNvSpPr/>
          <p:nvPr/>
        </p:nvSpPr>
        <p:spPr>
          <a:xfrm>
            <a:off x="3607236" y="3503425"/>
            <a:ext cx="7415927" cy="1222750"/>
          </a:xfrm>
          <a:prstGeom prst="rect">
            <a:avLst/>
          </a:prstGeom>
          <a:noFill/>
          <a:ln/>
        </p:spPr>
        <p:txBody>
          <a:bodyPr wrap="square" rtlCol="0" anchor="t"/>
          <a:lstStyle/>
          <a:p>
            <a:pPr marL="0" indent="0" algn="ctr">
              <a:lnSpc>
                <a:spcPts val="7621"/>
              </a:lnSpc>
              <a:buNone/>
            </a:pPr>
            <a:r>
              <a:rPr lang="en-US" sz="6097" b="1" kern="0" spc="-61" dirty="0">
                <a:solidFill>
                  <a:srgbClr val="FFFFFF"/>
                </a:solidFill>
                <a:effectLst>
                  <a:reflection blurRad="6350" stA="50000" endA="300" endPos="50000" dist="60007" dir="5400000" sy="-100000" algn="bl" rotWithShape="0"/>
                </a:effectLst>
                <a:latin typeface="Montserrat" pitchFamily="34" charset="0"/>
              </a:rPr>
              <a:t>Thank you </a:t>
            </a:r>
            <a:endParaRPr lang="en-US" sz="6097" dirty="0">
              <a:effectLst>
                <a:reflection blurRad="6350" stA="50000" endA="300" endPos="50000" dist="60007" dir="5400000" sy="-100000" algn="bl" rotWithShape="0"/>
              </a:effectLst>
            </a:endParaRPr>
          </a:p>
        </p:txBody>
      </p:sp>
    </p:spTree>
    <p:extLst>
      <p:ext uri="{BB962C8B-B14F-4D97-AF65-F5344CB8AC3E}">
        <p14:creationId xmlns:p14="http://schemas.microsoft.com/office/powerpoint/2010/main" val="2936923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50363" y="0"/>
            <a:ext cx="14630400" cy="8229600"/>
          </a:xfrm>
          <a:prstGeom prst="rect">
            <a:avLst/>
          </a:prstGeom>
          <a:solidFill>
            <a:srgbClr val="111213"/>
          </a:solidFill>
          <a:ln/>
        </p:spPr>
      </p:sp>
      <p:sp>
        <p:nvSpPr>
          <p:cNvPr id="5" name="Text 2"/>
          <p:cNvSpPr/>
          <p:nvPr/>
        </p:nvSpPr>
        <p:spPr>
          <a:xfrm>
            <a:off x="6423173" y="2035612"/>
            <a:ext cx="7904299" cy="1935956"/>
          </a:xfrm>
          <a:prstGeom prst="rect">
            <a:avLst/>
          </a:prstGeom>
          <a:noFill/>
          <a:ln/>
        </p:spPr>
        <p:txBody>
          <a:bodyPr wrap="square" rtlCol="0" anchor="t"/>
          <a:lstStyle/>
          <a:p>
            <a:pPr marL="0" indent="0">
              <a:lnSpc>
                <a:spcPts val="7621"/>
              </a:lnSpc>
              <a:buNone/>
            </a:pPr>
            <a:r>
              <a:rPr lang="en-US" sz="6097" b="1" kern="0" spc="-61" dirty="0">
                <a:solidFill>
                  <a:srgbClr val="FFFFFF"/>
                </a:solidFill>
                <a:latin typeface="Montserrat" pitchFamily="34" charset="0"/>
                <a:ea typeface="Montserrat" pitchFamily="34" charset="-122"/>
                <a:cs typeface="Montserrat" pitchFamily="34" charset="-120"/>
              </a:rPr>
              <a:t>Introduction to Phishing</a:t>
            </a:r>
            <a:endParaRPr lang="en-US" sz="6097" dirty="0"/>
          </a:p>
        </p:txBody>
      </p:sp>
      <p:sp>
        <p:nvSpPr>
          <p:cNvPr id="6" name="Text 3"/>
          <p:cNvSpPr/>
          <p:nvPr/>
        </p:nvSpPr>
        <p:spPr>
          <a:xfrm>
            <a:off x="6423173" y="4653579"/>
            <a:ext cx="7573382" cy="1852017"/>
          </a:xfrm>
          <a:prstGeom prst="rect">
            <a:avLst/>
          </a:prstGeom>
          <a:noFill/>
          <a:ln/>
        </p:spPr>
        <p:txBody>
          <a:bodyPr wrap="square" rtlCol="0" anchor="t"/>
          <a:lstStyle/>
          <a:p>
            <a:pPr marL="0" indent="0">
              <a:lnSpc>
                <a:spcPts val="2916"/>
              </a:lnSpc>
              <a:buNone/>
            </a:pPr>
            <a:r>
              <a:rPr lang="en-US" sz="1944" dirty="0">
                <a:solidFill>
                  <a:srgbClr val="E2E6E9"/>
                </a:solidFill>
                <a:latin typeface="Source Sans Pro" pitchFamily="34" charset="0"/>
                <a:ea typeface="Source Sans Pro" pitchFamily="34" charset="-122"/>
                <a:cs typeface="Source Sans Pro" pitchFamily="34" charset="-120"/>
              </a:rPr>
              <a:t>Phishing is a deceptive technique used by cybercriminals to steal sensitive information, such as login credentials and financial data, by impersonating trustworthy entities. Phishing attacks can occur via email, SMS, social media, and other channels to lure unsuspecting victims.</a:t>
            </a:r>
            <a:endParaRPr lang="en-US" sz="1944" dirty="0"/>
          </a:p>
        </p:txBody>
      </p:sp>
      <p:pic>
        <p:nvPicPr>
          <p:cNvPr id="8" name="Image 0" descr="preencoded.png">
            <a:extLst>
              <a:ext uri="{FF2B5EF4-FFF2-40B4-BE49-F238E27FC236}">
                <a16:creationId xmlns:a16="http://schemas.microsoft.com/office/drawing/2014/main" id="{2926EA2D-A945-CD32-53C9-4EF384E74B0C}"/>
              </a:ext>
            </a:extLst>
          </p:cNvPr>
          <p:cNvPicPr>
            <a:picLocks noChangeAspect="1"/>
          </p:cNvPicPr>
          <p:nvPr/>
        </p:nvPicPr>
        <p:blipFill>
          <a:blip r:embed="rId3"/>
          <a:stretch>
            <a:fillRect/>
          </a:stretch>
        </p:blipFill>
        <p:spPr>
          <a:xfrm>
            <a:off x="0" y="0"/>
            <a:ext cx="5299364"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10391" y="20782"/>
            <a:ext cx="14630400" cy="8229600"/>
          </a:xfrm>
          <a:prstGeom prst="rect">
            <a:avLst/>
          </a:prstGeom>
          <a:solidFill>
            <a:srgbClr val="111213"/>
          </a:solidFill>
          <a:ln/>
        </p:spPr>
      </p:sp>
      <p:sp>
        <p:nvSpPr>
          <p:cNvPr id="5" name="Text 2"/>
          <p:cNvSpPr/>
          <p:nvPr/>
        </p:nvSpPr>
        <p:spPr>
          <a:xfrm>
            <a:off x="406836" y="1871251"/>
            <a:ext cx="7415927" cy="1935956"/>
          </a:xfrm>
          <a:prstGeom prst="rect">
            <a:avLst/>
          </a:prstGeom>
          <a:noFill/>
          <a:ln/>
        </p:spPr>
        <p:txBody>
          <a:bodyPr wrap="square" rtlCol="0" anchor="t"/>
          <a:lstStyle/>
          <a:p>
            <a:pPr marL="0" indent="0">
              <a:lnSpc>
                <a:spcPts val="7621"/>
              </a:lnSpc>
              <a:buNone/>
            </a:pPr>
            <a:r>
              <a:rPr lang="en-US" sz="6097" b="1" kern="0" spc="-61" dirty="0">
                <a:solidFill>
                  <a:srgbClr val="FFFFFF"/>
                </a:solidFill>
                <a:latin typeface="Montserrat" pitchFamily="34" charset="0"/>
                <a:ea typeface="Montserrat" pitchFamily="34" charset="-122"/>
                <a:cs typeface="Montserrat" pitchFamily="34" charset="-120"/>
              </a:rPr>
              <a:t>Learning Objective</a:t>
            </a:r>
            <a:endParaRPr lang="en-US" sz="6097" dirty="0"/>
          </a:p>
        </p:txBody>
      </p:sp>
      <p:sp>
        <p:nvSpPr>
          <p:cNvPr id="6" name="Text 3"/>
          <p:cNvSpPr/>
          <p:nvPr/>
        </p:nvSpPr>
        <p:spPr>
          <a:xfrm>
            <a:off x="406837" y="4547085"/>
            <a:ext cx="7415927" cy="2222421"/>
          </a:xfrm>
          <a:prstGeom prst="rect">
            <a:avLst/>
          </a:prstGeom>
          <a:noFill/>
          <a:ln/>
        </p:spPr>
        <p:txBody>
          <a:bodyPr wrap="square" rtlCol="0" anchor="t"/>
          <a:lstStyle/>
          <a:p>
            <a:pPr marL="0" indent="0">
              <a:lnSpc>
                <a:spcPts val="2916"/>
              </a:lnSpc>
              <a:buNone/>
            </a:pPr>
            <a:r>
              <a:rPr lang="en-US" sz="1944" dirty="0">
                <a:solidFill>
                  <a:srgbClr val="E2E6E9"/>
                </a:solidFill>
                <a:latin typeface="Source Sans Pro" pitchFamily="34" charset="0"/>
                <a:ea typeface="Source Sans Pro" pitchFamily="34" charset="-122"/>
                <a:cs typeface="Source Sans Pro" pitchFamily="34" charset="-120"/>
              </a:rPr>
              <a:t>This presentation aims to equip participants with a comprehensive understanding of the evolving techniques used by cybercriminals to bypass spam detection and successfully execute phishing attacks. By exploring the latest tactics and analyzing real-world case studies, attendees will gain valuable insights to enhance their defenses against these sophisticated threats.</a:t>
            </a:r>
            <a:endParaRPr lang="en-US" sz="1944" dirty="0"/>
          </a:p>
        </p:txBody>
      </p:sp>
      <p:pic>
        <p:nvPicPr>
          <p:cNvPr id="9" name="Picture 8">
            <a:extLst>
              <a:ext uri="{FF2B5EF4-FFF2-40B4-BE49-F238E27FC236}">
                <a16:creationId xmlns:a16="http://schemas.microsoft.com/office/drawing/2014/main" id="{E576C000-1D11-6C06-2AE1-84C87B9A1C27}"/>
              </a:ext>
            </a:extLst>
          </p:cNvPr>
          <p:cNvPicPr>
            <a:picLocks noChangeAspect="1"/>
          </p:cNvPicPr>
          <p:nvPr/>
        </p:nvPicPr>
        <p:blipFill>
          <a:blip r:embed="rId3"/>
          <a:stretch>
            <a:fillRect/>
          </a:stretch>
        </p:blipFill>
        <p:spPr>
          <a:xfrm>
            <a:off x="7559528" y="440933"/>
            <a:ext cx="6664036" cy="36652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sp>
        <p:nvSpPr>
          <p:cNvPr id="5" name="Text 2"/>
          <p:cNvSpPr/>
          <p:nvPr/>
        </p:nvSpPr>
        <p:spPr>
          <a:xfrm>
            <a:off x="332509" y="2035612"/>
            <a:ext cx="6754091" cy="1935956"/>
          </a:xfrm>
          <a:prstGeom prst="rect">
            <a:avLst/>
          </a:prstGeom>
          <a:noFill/>
          <a:ln/>
        </p:spPr>
        <p:txBody>
          <a:bodyPr wrap="square" rtlCol="0" anchor="t"/>
          <a:lstStyle/>
          <a:p>
            <a:pPr marL="0" indent="0">
              <a:lnSpc>
                <a:spcPts val="7621"/>
              </a:lnSpc>
              <a:buNone/>
            </a:pPr>
            <a:r>
              <a:rPr lang="en-US" sz="6097" b="1" kern="0" spc="-61" dirty="0">
                <a:solidFill>
                  <a:srgbClr val="FFFFFF"/>
                </a:solidFill>
                <a:latin typeface="Montserrat" pitchFamily="34" charset="0"/>
                <a:ea typeface="Montserrat" pitchFamily="34" charset="-122"/>
                <a:cs typeface="Montserrat" pitchFamily="34" charset="-120"/>
              </a:rPr>
              <a:t>How Phishing Works</a:t>
            </a:r>
            <a:endParaRPr lang="en-US" sz="6097" dirty="0"/>
          </a:p>
        </p:txBody>
      </p:sp>
      <p:sp>
        <p:nvSpPr>
          <p:cNvPr id="6" name="Text 3"/>
          <p:cNvSpPr/>
          <p:nvPr/>
        </p:nvSpPr>
        <p:spPr>
          <a:xfrm>
            <a:off x="477983" y="4341852"/>
            <a:ext cx="6525490" cy="2443412"/>
          </a:xfrm>
          <a:prstGeom prst="rect">
            <a:avLst/>
          </a:prstGeom>
          <a:noFill/>
          <a:ln/>
        </p:spPr>
        <p:txBody>
          <a:bodyPr wrap="square" rtlCol="0" anchor="t"/>
          <a:lstStyle/>
          <a:p>
            <a:pPr marL="0" indent="0">
              <a:lnSpc>
                <a:spcPts val="2916"/>
              </a:lnSpc>
              <a:buNone/>
            </a:pPr>
            <a:r>
              <a:rPr lang="en-US" sz="1944" dirty="0">
                <a:solidFill>
                  <a:srgbClr val="E2E6E9"/>
                </a:solidFill>
                <a:latin typeface="Source Sans Pro" pitchFamily="34" charset="0"/>
                <a:ea typeface="Source Sans Pro" pitchFamily="34" charset="-122"/>
                <a:cs typeface="Source Sans Pro" pitchFamily="34" charset="-120"/>
              </a:rPr>
              <a:t>Phishing attacks leverage social engineering tactics to deceive victims into divulging sensitive information or performing actions that compromise their security. Cybercriminals create fraudulent emails, websites, or messages impersonating trusted entities to lure unsuspecting users and gain unauthorized access.</a:t>
            </a:r>
            <a:endParaRPr lang="en-US" sz="1944" dirty="0"/>
          </a:p>
        </p:txBody>
      </p:sp>
      <p:pic>
        <p:nvPicPr>
          <p:cNvPr id="8" name="Picture 7">
            <a:extLst>
              <a:ext uri="{FF2B5EF4-FFF2-40B4-BE49-F238E27FC236}">
                <a16:creationId xmlns:a16="http://schemas.microsoft.com/office/drawing/2014/main" id="{BACB2779-F4A5-F93C-D1A9-8B76515A1E0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86600" y="0"/>
            <a:ext cx="7543799"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p:cNvPicPr>
            <a:picLocks noChangeAspect="1"/>
          </p:cNvPicPr>
          <p:nvPr/>
        </p:nvPicPr>
        <p:blipFill>
          <a:blip r:embed="rId3"/>
          <a:stretch>
            <a:fillRect/>
          </a:stretch>
        </p:blipFill>
        <p:spPr>
          <a:xfrm>
            <a:off x="9144001" y="0"/>
            <a:ext cx="5486400" cy="8229600"/>
          </a:xfrm>
          <a:prstGeom prst="rect">
            <a:avLst/>
          </a:prstGeom>
        </p:spPr>
      </p:pic>
      <p:sp>
        <p:nvSpPr>
          <p:cNvPr id="5" name="Text 2"/>
          <p:cNvSpPr/>
          <p:nvPr/>
        </p:nvSpPr>
        <p:spPr>
          <a:xfrm>
            <a:off x="614655" y="3052145"/>
            <a:ext cx="7415927" cy="1935956"/>
          </a:xfrm>
          <a:prstGeom prst="rect">
            <a:avLst/>
          </a:prstGeom>
          <a:noFill/>
          <a:ln/>
        </p:spPr>
        <p:txBody>
          <a:bodyPr wrap="square" rtlCol="0" anchor="t"/>
          <a:lstStyle/>
          <a:p>
            <a:pPr marL="0" indent="0">
              <a:lnSpc>
                <a:spcPts val="7621"/>
              </a:lnSpc>
              <a:buNone/>
            </a:pPr>
            <a:r>
              <a:rPr lang="en-US" sz="6097" b="1" kern="0" spc="-61" dirty="0">
                <a:solidFill>
                  <a:srgbClr val="FFFFFF"/>
                </a:solidFill>
                <a:latin typeface="Montserrat" pitchFamily="34" charset="0"/>
                <a:ea typeface="Montserrat" pitchFamily="34" charset="-122"/>
                <a:cs typeface="Montserrat" pitchFamily="34" charset="-120"/>
              </a:rPr>
              <a:t>Types of Phishing Techniques</a:t>
            </a:r>
            <a:endParaRPr lang="en-US" sz="6097" dirty="0"/>
          </a:p>
        </p:txBody>
      </p:sp>
      <p:sp>
        <p:nvSpPr>
          <p:cNvPr id="6" name="Text 3"/>
          <p:cNvSpPr/>
          <p:nvPr/>
        </p:nvSpPr>
        <p:spPr>
          <a:xfrm>
            <a:off x="864037" y="4527113"/>
            <a:ext cx="7415927" cy="1481614"/>
          </a:xfrm>
          <a:prstGeom prst="rect">
            <a:avLst/>
          </a:prstGeom>
          <a:noFill/>
          <a:ln/>
        </p:spPr>
        <p:txBody>
          <a:bodyPr wrap="square" rtlCol="0" anchor="t"/>
          <a:lstStyle/>
          <a:p>
            <a:pPr marL="0" indent="0">
              <a:lnSpc>
                <a:spcPts val="2916"/>
              </a:lnSpc>
              <a:buNone/>
            </a:pPr>
            <a:endParaRPr lang="en-US" sz="194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957"/>
          </a:xfrm>
          <a:prstGeom prst="rect">
            <a:avLst/>
          </a:prstGeom>
          <a:solidFill>
            <a:srgbClr val="111213"/>
          </a:solidFill>
          <a:ln/>
        </p:spPr>
      </p:sp>
      <p:sp>
        <p:nvSpPr>
          <p:cNvPr id="4" name="Text 2"/>
          <p:cNvSpPr/>
          <p:nvPr/>
        </p:nvSpPr>
        <p:spPr>
          <a:xfrm>
            <a:off x="1976080" y="591264"/>
            <a:ext cx="7472243" cy="610910"/>
          </a:xfrm>
          <a:prstGeom prst="rect">
            <a:avLst/>
          </a:prstGeom>
          <a:noFill/>
          <a:ln/>
        </p:spPr>
        <p:txBody>
          <a:bodyPr wrap="none" rtlCol="0" anchor="t"/>
          <a:lstStyle/>
          <a:p>
            <a:pPr marL="0" indent="0">
              <a:lnSpc>
                <a:spcPts val="4810"/>
              </a:lnSpc>
              <a:buNone/>
            </a:pPr>
            <a:r>
              <a:rPr lang="en-US" sz="3848" b="1" kern="0" spc="-38" dirty="0">
                <a:solidFill>
                  <a:srgbClr val="FFFFFF"/>
                </a:solidFill>
                <a:latin typeface="Montserrat" pitchFamily="34" charset="0"/>
                <a:ea typeface="Montserrat" pitchFamily="34" charset="-122"/>
                <a:cs typeface="Montserrat" pitchFamily="34" charset="-120"/>
              </a:rPr>
              <a:t>Types of Phishing Techniques</a:t>
            </a:r>
            <a:endParaRPr lang="en-US" sz="3848" dirty="0"/>
          </a:p>
        </p:txBody>
      </p:sp>
      <p:sp>
        <p:nvSpPr>
          <p:cNvPr id="5" name="Shape 3"/>
          <p:cNvSpPr/>
          <p:nvPr/>
        </p:nvSpPr>
        <p:spPr>
          <a:xfrm>
            <a:off x="1976080" y="1874044"/>
            <a:ext cx="483751" cy="483751"/>
          </a:xfrm>
          <a:prstGeom prst="roundRect">
            <a:avLst>
              <a:gd name="adj" fmla="val 13335"/>
            </a:avLst>
          </a:prstGeom>
          <a:solidFill>
            <a:srgbClr val="232629"/>
          </a:solidFill>
          <a:ln/>
        </p:spPr>
      </p:sp>
      <p:sp>
        <p:nvSpPr>
          <p:cNvPr id="6" name="Text 4"/>
          <p:cNvSpPr/>
          <p:nvPr/>
        </p:nvSpPr>
        <p:spPr>
          <a:xfrm>
            <a:off x="2161937" y="1969294"/>
            <a:ext cx="112038" cy="293251"/>
          </a:xfrm>
          <a:prstGeom prst="rect">
            <a:avLst/>
          </a:prstGeom>
          <a:noFill/>
          <a:ln/>
        </p:spPr>
        <p:txBody>
          <a:bodyPr wrap="none" rtlCol="0" anchor="t"/>
          <a:lstStyle/>
          <a:p>
            <a:pPr marL="0" indent="0" algn="ctr">
              <a:lnSpc>
                <a:spcPts val="2309"/>
              </a:lnSpc>
              <a:buNone/>
            </a:pPr>
            <a:r>
              <a:rPr lang="en-US" sz="2309" b="1" kern="0" spc="-23" dirty="0">
                <a:solidFill>
                  <a:srgbClr val="FFFFFF"/>
                </a:solidFill>
                <a:latin typeface="Montserrat" pitchFamily="34" charset="0"/>
                <a:ea typeface="Montserrat" pitchFamily="34" charset="-122"/>
                <a:cs typeface="Montserrat" pitchFamily="34" charset="-120"/>
              </a:rPr>
              <a:t>1</a:t>
            </a:r>
            <a:endParaRPr lang="en-US" sz="2309" dirty="0"/>
          </a:p>
        </p:txBody>
      </p:sp>
      <p:sp>
        <p:nvSpPr>
          <p:cNvPr id="7" name="Text 5"/>
          <p:cNvSpPr/>
          <p:nvPr/>
        </p:nvSpPr>
        <p:spPr>
          <a:xfrm>
            <a:off x="2674858" y="1874044"/>
            <a:ext cx="2443520" cy="305395"/>
          </a:xfrm>
          <a:prstGeom prst="rect">
            <a:avLst/>
          </a:prstGeom>
          <a:noFill/>
          <a:ln/>
        </p:spPr>
        <p:txBody>
          <a:bodyPr wrap="none" rtlCol="0" anchor="t"/>
          <a:lstStyle/>
          <a:p>
            <a:pPr marL="0" indent="0">
              <a:lnSpc>
                <a:spcPts val="2405"/>
              </a:lnSpc>
              <a:buNone/>
            </a:pPr>
            <a:r>
              <a:rPr lang="en-US" sz="1924" b="1" kern="0" spc="-19" dirty="0">
                <a:solidFill>
                  <a:srgbClr val="FFFFFF"/>
                </a:solidFill>
                <a:latin typeface="Montserrat" pitchFamily="34" charset="0"/>
                <a:ea typeface="Montserrat" pitchFamily="34" charset="-122"/>
                <a:cs typeface="Montserrat" pitchFamily="34" charset="-120"/>
              </a:rPr>
              <a:t>Spear Phishing</a:t>
            </a:r>
            <a:endParaRPr lang="en-US" sz="1924" dirty="0"/>
          </a:p>
        </p:txBody>
      </p:sp>
      <p:sp>
        <p:nvSpPr>
          <p:cNvPr id="8" name="Text 6"/>
          <p:cNvSpPr/>
          <p:nvPr/>
        </p:nvSpPr>
        <p:spPr>
          <a:xfrm>
            <a:off x="2674858" y="2308384"/>
            <a:ext cx="4532828" cy="1290161"/>
          </a:xfrm>
          <a:prstGeom prst="rect">
            <a:avLst/>
          </a:prstGeom>
          <a:noFill/>
          <a:ln/>
        </p:spPr>
        <p:txBody>
          <a:bodyPr wrap="square" rtlCol="0" anchor="t"/>
          <a:lstStyle/>
          <a:p>
            <a:pPr marL="0" indent="0">
              <a:lnSpc>
                <a:spcPts val="2540"/>
              </a:lnSpc>
              <a:buNone/>
            </a:pPr>
            <a:r>
              <a:rPr lang="en-US" sz="1693" dirty="0">
                <a:solidFill>
                  <a:srgbClr val="E2E6E9"/>
                </a:solidFill>
                <a:latin typeface="Source Sans Pro" pitchFamily="34" charset="0"/>
                <a:ea typeface="Source Sans Pro" pitchFamily="34" charset="-122"/>
                <a:cs typeface="Source Sans Pro" pitchFamily="34" charset="-120"/>
              </a:rPr>
              <a:t>Targeted attacks that leverage personal information to trick specific individuals into divulging sensitive data or granting access to secure systems.</a:t>
            </a:r>
            <a:endParaRPr lang="en-US" sz="1693" dirty="0"/>
          </a:p>
        </p:txBody>
      </p:sp>
      <p:sp>
        <p:nvSpPr>
          <p:cNvPr id="9" name="Shape 7"/>
          <p:cNvSpPr/>
          <p:nvPr/>
        </p:nvSpPr>
        <p:spPr>
          <a:xfrm>
            <a:off x="7422713" y="1874044"/>
            <a:ext cx="483751" cy="483751"/>
          </a:xfrm>
          <a:prstGeom prst="roundRect">
            <a:avLst>
              <a:gd name="adj" fmla="val 13335"/>
            </a:avLst>
          </a:prstGeom>
          <a:solidFill>
            <a:srgbClr val="232629"/>
          </a:solidFill>
          <a:ln/>
        </p:spPr>
      </p:sp>
      <p:sp>
        <p:nvSpPr>
          <p:cNvPr id="10" name="Text 8"/>
          <p:cNvSpPr/>
          <p:nvPr/>
        </p:nvSpPr>
        <p:spPr>
          <a:xfrm>
            <a:off x="7579519" y="1969294"/>
            <a:ext cx="170021" cy="293251"/>
          </a:xfrm>
          <a:prstGeom prst="rect">
            <a:avLst/>
          </a:prstGeom>
          <a:noFill/>
          <a:ln/>
        </p:spPr>
        <p:txBody>
          <a:bodyPr wrap="none" rtlCol="0" anchor="t"/>
          <a:lstStyle/>
          <a:p>
            <a:pPr marL="0" indent="0" algn="ctr">
              <a:lnSpc>
                <a:spcPts val="2309"/>
              </a:lnSpc>
              <a:buNone/>
            </a:pPr>
            <a:r>
              <a:rPr lang="en-US" sz="2309" b="1" kern="0" spc="-23" dirty="0">
                <a:solidFill>
                  <a:srgbClr val="FFFFFF"/>
                </a:solidFill>
                <a:latin typeface="Montserrat" pitchFamily="34" charset="0"/>
                <a:ea typeface="Montserrat" pitchFamily="34" charset="-122"/>
                <a:cs typeface="Montserrat" pitchFamily="34" charset="-120"/>
              </a:rPr>
              <a:t>2</a:t>
            </a:r>
            <a:endParaRPr lang="en-US" sz="2309" dirty="0"/>
          </a:p>
        </p:txBody>
      </p:sp>
      <p:sp>
        <p:nvSpPr>
          <p:cNvPr id="11" name="Text 9"/>
          <p:cNvSpPr/>
          <p:nvPr/>
        </p:nvSpPr>
        <p:spPr>
          <a:xfrm>
            <a:off x="8121491" y="1874044"/>
            <a:ext cx="2693789" cy="305395"/>
          </a:xfrm>
          <a:prstGeom prst="rect">
            <a:avLst/>
          </a:prstGeom>
          <a:noFill/>
          <a:ln/>
        </p:spPr>
        <p:txBody>
          <a:bodyPr wrap="none" rtlCol="0" anchor="t"/>
          <a:lstStyle/>
          <a:p>
            <a:pPr marL="0" indent="0">
              <a:lnSpc>
                <a:spcPts val="2405"/>
              </a:lnSpc>
              <a:buNone/>
            </a:pPr>
            <a:r>
              <a:rPr lang="en-US" sz="1924" b="1" kern="0" spc="-19" dirty="0">
                <a:solidFill>
                  <a:srgbClr val="FFFFFF"/>
                </a:solidFill>
                <a:latin typeface="Montserrat" pitchFamily="34" charset="0"/>
                <a:ea typeface="Montserrat" pitchFamily="34" charset="-122"/>
                <a:cs typeface="Montserrat" pitchFamily="34" charset="-120"/>
              </a:rPr>
              <a:t>Email/Spam Phishing</a:t>
            </a:r>
            <a:endParaRPr lang="en-US" sz="1924" dirty="0"/>
          </a:p>
        </p:txBody>
      </p:sp>
      <p:sp>
        <p:nvSpPr>
          <p:cNvPr id="12" name="Text 10"/>
          <p:cNvSpPr/>
          <p:nvPr/>
        </p:nvSpPr>
        <p:spPr>
          <a:xfrm>
            <a:off x="8121491" y="2308384"/>
            <a:ext cx="4532828" cy="967621"/>
          </a:xfrm>
          <a:prstGeom prst="rect">
            <a:avLst/>
          </a:prstGeom>
          <a:noFill/>
          <a:ln/>
        </p:spPr>
        <p:txBody>
          <a:bodyPr wrap="square" rtlCol="0" anchor="t"/>
          <a:lstStyle/>
          <a:p>
            <a:pPr marL="0" indent="0">
              <a:lnSpc>
                <a:spcPts val="2540"/>
              </a:lnSpc>
              <a:buNone/>
            </a:pPr>
            <a:r>
              <a:rPr lang="en-US" sz="1693" dirty="0">
                <a:solidFill>
                  <a:srgbClr val="E2E6E9"/>
                </a:solidFill>
                <a:latin typeface="Source Sans Pro" pitchFamily="34" charset="0"/>
                <a:ea typeface="Source Sans Pro" pitchFamily="34" charset="-122"/>
                <a:cs typeface="Source Sans Pro" pitchFamily="34" charset="-120"/>
              </a:rPr>
              <a:t>Mass-produced phishing emails designed to bypass spam filters and trick a large number of recipients into falling for the scam.</a:t>
            </a:r>
            <a:endParaRPr lang="en-US" sz="1693" dirty="0"/>
          </a:p>
        </p:txBody>
      </p:sp>
      <p:sp>
        <p:nvSpPr>
          <p:cNvPr id="13" name="Shape 11"/>
          <p:cNvSpPr/>
          <p:nvPr/>
        </p:nvSpPr>
        <p:spPr>
          <a:xfrm>
            <a:off x="1976080" y="4055388"/>
            <a:ext cx="483751" cy="483751"/>
          </a:xfrm>
          <a:prstGeom prst="roundRect">
            <a:avLst>
              <a:gd name="adj" fmla="val 13335"/>
            </a:avLst>
          </a:prstGeom>
          <a:solidFill>
            <a:srgbClr val="232629"/>
          </a:solidFill>
          <a:ln/>
        </p:spPr>
      </p:sp>
      <p:sp>
        <p:nvSpPr>
          <p:cNvPr id="14" name="Text 12"/>
          <p:cNvSpPr/>
          <p:nvPr/>
        </p:nvSpPr>
        <p:spPr>
          <a:xfrm>
            <a:off x="2132648" y="4150638"/>
            <a:ext cx="170617" cy="293251"/>
          </a:xfrm>
          <a:prstGeom prst="rect">
            <a:avLst/>
          </a:prstGeom>
          <a:noFill/>
          <a:ln/>
        </p:spPr>
        <p:txBody>
          <a:bodyPr wrap="none" rtlCol="0" anchor="t"/>
          <a:lstStyle/>
          <a:p>
            <a:pPr marL="0" indent="0" algn="ctr">
              <a:lnSpc>
                <a:spcPts val="2309"/>
              </a:lnSpc>
              <a:buNone/>
            </a:pPr>
            <a:r>
              <a:rPr lang="en-US" sz="2309" b="1" kern="0" spc="-23" dirty="0">
                <a:solidFill>
                  <a:srgbClr val="FFFFFF"/>
                </a:solidFill>
                <a:latin typeface="Montserrat" pitchFamily="34" charset="0"/>
                <a:ea typeface="Montserrat" pitchFamily="34" charset="-122"/>
                <a:cs typeface="Montserrat" pitchFamily="34" charset="-120"/>
              </a:rPr>
              <a:t>3</a:t>
            </a:r>
            <a:endParaRPr lang="en-US" sz="2309" dirty="0"/>
          </a:p>
        </p:txBody>
      </p:sp>
      <p:sp>
        <p:nvSpPr>
          <p:cNvPr id="15" name="Text 13"/>
          <p:cNvSpPr/>
          <p:nvPr/>
        </p:nvSpPr>
        <p:spPr>
          <a:xfrm>
            <a:off x="2674858" y="4055388"/>
            <a:ext cx="2443520" cy="305395"/>
          </a:xfrm>
          <a:prstGeom prst="rect">
            <a:avLst/>
          </a:prstGeom>
          <a:noFill/>
          <a:ln/>
        </p:spPr>
        <p:txBody>
          <a:bodyPr wrap="none" rtlCol="0" anchor="t"/>
          <a:lstStyle/>
          <a:p>
            <a:pPr marL="0" indent="0">
              <a:lnSpc>
                <a:spcPts val="2405"/>
              </a:lnSpc>
              <a:buNone/>
            </a:pPr>
            <a:r>
              <a:rPr lang="en-US" sz="1924" b="1" kern="0" spc="-19" dirty="0">
                <a:solidFill>
                  <a:srgbClr val="FFFFFF"/>
                </a:solidFill>
                <a:latin typeface="Montserrat" pitchFamily="34" charset="0"/>
                <a:ea typeface="Montserrat" pitchFamily="34" charset="-122"/>
                <a:cs typeface="Montserrat" pitchFamily="34" charset="-120"/>
              </a:rPr>
              <a:t>Link Manipulation</a:t>
            </a:r>
            <a:endParaRPr lang="en-US" sz="1924" dirty="0"/>
          </a:p>
        </p:txBody>
      </p:sp>
      <p:sp>
        <p:nvSpPr>
          <p:cNvPr id="16" name="Text 14"/>
          <p:cNvSpPr/>
          <p:nvPr/>
        </p:nvSpPr>
        <p:spPr>
          <a:xfrm>
            <a:off x="2674858" y="4489728"/>
            <a:ext cx="4532828" cy="967621"/>
          </a:xfrm>
          <a:prstGeom prst="rect">
            <a:avLst/>
          </a:prstGeom>
          <a:noFill/>
          <a:ln/>
        </p:spPr>
        <p:txBody>
          <a:bodyPr wrap="square" rtlCol="0" anchor="t"/>
          <a:lstStyle/>
          <a:p>
            <a:pPr marL="0" indent="0">
              <a:lnSpc>
                <a:spcPts val="2540"/>
              </a:lnSpc>
              <a:buNone/>
            </a:pPr>
            <a:r>
              <a:rPr lang="en-US" sz="1693" dirty="0">
                <a:solidFill>
                  <a:srgbClr val="E2E6E9"/>
                </a:solidFill>
                <a:latin typeface="Source Sans Pro" pitchFamily="34" charset="0"/>
                <a:ea typeface="Source Sans Pro" pitchFamily="34" charset="-122"/>
                <a:cs typeface="Source Sans Pro" pitchFamily="34" charset="-120"/>
              </a:rPr>
              <a:t>Crafting malicious links that appear legitimate to lure victims to fake websites where they unknowingly provide their login credentials.</a:t>
            </a:r>
            <a:endParaRPr lang="en-US" sz="1693" dirty="0"/>
          </a:p>
        </p:txBody>
      </p:sp>
      <p:sp>
        <p:nvSpPr>
          <p:cNvPr id="17" name="Shape 15"/>
          <p:cNvSpPr/>
          <p:nvPr/>
        </p:nvSpPr>
        <p:spPr>
          <a:xfrm>
            <a:off x="7422713" y="4055388"/>
            <a:ext cx="483751" cy="483751"/>
          </a:xfrm>
          <a:prstGeom prst="roundRect">
            <a:avLst>
              <a:gd name="adj" fmla="val 13335"/>
            </a:avLst>
          </a:prstGeom>
          <a:solidFill>
            <a:srgbClr val="232629"/>
          </a:solidFill>
          <a:ln/>
        </p:spPr>
      </p:sp>
      <p:sp>
        <p:nvSpPr>
          <p:cNvPr id="18" name="Text 16"/>
          <p:cNvSpPr/>
          <p:nvPr/>
        </p:nvSpPr>
        <p:spPr>
          <a:xfrm>
            <a:off x="7564993" y="4150638"/>
            <a:ext cx="199072" cy="293251"/>
          </a:xfrm>
          <a:prstGeom prst="rect">
            <a:avLst/>
          </a:prstGeom>
          <a:noFill/>
          <a:ln/>
        </p:spPr>
        <p:txBody>
          <a:bodyPr wrap="none" rtlCol="0" anchor="t"/>
          <a:lstStyle/>
          <a:p>
            <a:pPr marL="0" indent="0" algn="ctr">
              <a:lnSpc>
                <a:spcPts val="2309"/>
              </a:lnSpc>
              <a:buNone/>
            </a:pPr>
            <a:r>
              <a:rPr lang="en-US" sz="2309" b="1" kern="0" spc="-23" dirty="0">
                <a:solidFill>
                  <a:srgbClr val="FFFFFF"/>
                </a:solidFill>
                <a:latin typeface="Montserrat" pitchFamily="34" charset="0"/>
                <a:ea typeface="Montserrat" pitchFamily="34" charset="-122"/>
                <a:cs typeface="Montserrat" pitchFamily="34" charset="-120"/>
              </a:rPr>
              <a:t>4</a:t>
            </a:r>
            <a:endParaRPr lang="en-US" sz="2309" dirty="0"/>
          </a:p>
        </p:txBody>
      </p:sp>
      <p:sp>
        <p:nvSpPr>
          <p:cNvPr id="19" name="Text 17"/>
          <p:cNvSpPr/>
          <p:nvPr/>
        </p:nvSpPr>
        <p:spPr>
          <a:xfrm>
            <a:off x="8121491" y="4055388"/>
            <a:ext cx="2443520" cy="305395"/>
          </a:xfrm>
          <a:prstGeom prst="rect">
            <a:avLst/>
          </a:prstGeom>
          <a:noFill/>
          <a:ln/>
        </p:spPr>
        <p:txBody>
          <a:bodyPr wrap="none" rtlCol="0" anchor="t"/>
          <a:lstStyle/>
          <a:p>
            <a:pPr marL="0" indent="0">
              <a:lnSpc>
                <a:spcPts val="2405"/>
              </a:lnSpc>
              <a:buNone/>
            </a:pPr>
            <a:r>
              <a:rPr lang="en-US" sz="1924" b="1" kern="0" spc="-19" dirty="0">
                <a:solidFill>
                  <a:srgbClr val="FFFFFF"/>
                </a:solidFill>
                <a:latin typeface="Montserrat" pitchFamily="34" charset="0"/>
                <a:ea typeface="Montserrat" pitchFamily="34" charset="-122"/>
                <a:cs typeface="Montserrat" pitchFamily="34" charset="-120"/>
              </a:rPr>
              <a:t>Malvertising</a:t>
            </a:r>
            <a:endParaRPr lang="en-US" sz="1924" dirty="0"/>
          </a:p>
        </p:txBody>
      </p:sp>
      <p:sp>
        <p:nvSpPr>
          <p:cNvPr id="20" name="Text 18"/>
          <p:cNvSpPr/>
          <p:nvPr/>
        </p:nvSpPr>
        <p:spPr>
          <a:xfrm>
            <a:off x="8121491" y="4489728"/>
            <a:ext cx="4532828" cy="967621"/>
          </a:xfrm>
          <a:prstGeom prst="rect">
            <a:avLst/>
          </a:prstGeom>
          <a:noFill/>
          <a:ln/>
        </p:spPr>
        <p:txBody>
          <a:bodyPr wrap="square" rtlCol="0" anchor="t"/>
          <a:lstStyle/>
          <a:p>
            <a:pPr marL="0" indent="0">
              <a:lnSpc>
                <a:spcPts val="2540"/>
              </a:lnSpc>
              <a:buNone/>
            </a:pPr>
            <a:r>
              <a:rPr lang="en-US" sz="1693" dirty="0">
                <a:solidFill>
                  <a:srgbClr val="E2E6E9"/>
                </a:solidFill>
                <a:latin typeface="Source Sans Pro" pitchFamily="34" charset="0"/>
                <a:ea typeface="Source Sans Pro" pitchFamily="34" charset="-122"/>
                <a:cs typeface="Source Sans Pro" pitchFamily="34" charset="-120"/>
              </a:rPr>
              <a:t>Embedding malicious code in online advertisements to infect users' devices when they interact with the ad content.</a:t>
            </a:r>
            <a:endParaRPr lang="en-US" sz="1693" dirty="0"/>
          </a:p>
        </p:txBody>
      </p:sp>
      <p:sp>
        <p:nvSpPr>
          <p:cNvPr id="21" name="Shape 19"/>
          <p:cNvSpPr/>
          <p:nvPr/>
        </p:nvSpPr>
        <p:spPr>
          <a:xfrm>
            <a:off x="1976080" y="5914192"/>
            <a:ext cx="483751" cy="483751"/>
          </a:xfrm>
          <a:prstGeom prst="roundRect">
            <a:avLst>
              <a:gd name="adj" fmla="val 13335"/>
            </a:avLst>
          </a:prstGeom>
          <a:solidFill>
            <a:srgbClr val="232629"/>
          </a:solidFill>
          <a:ln/>
        </p:spPr>
      </p:sp>
      <p:sp>
        <p:nvSpPr>
          <p:cNvPr id="22" name="Text 20"/>
          <p:cNvSpPr/>
          <p:nvPr/>
        </p:nvSpPr>
        <p:spPr>
          <a:xfrm>
            <a:off x="2132171" y="6009442"/>
            <a:ext cx="171569" cy="293251"/>
          </a:xfrm>
          <a:prstGeom prst="rect">
            <a:avLst/>
          </a:prstGeom>
          <a:noFill/>
          <a:ln/>
        </p:spPr>
        <p:txBody>
          <a:bodyPr wrap="none" rtlCol="0" anchor="t"/>
          <a:lstStyle/>
          <a:p>
            <a:pPr marL="0" indent="0" algn="ctr">
              <a:lnSpc>
                <a:spcPts val="2309"/>
              </a:lnSpc>
              <a:buNone/>
            </a:pPr>
            <a:r>
              <a:rPr lang="en-US" sz="2309" b="1" kern="0" spc="-23" dirty="0">
                <a:solidFill>
                  <a:srgbClr val="FFFFFF"/>
                </a:solidFill>
                <a:latin typeface="Montserrat" pitchFamily="34" charset="0"/>
                <a:ea typeface="Montserrat" pitchFamily="34" charset="-122"/>
                <a:cs typeface="Montserrat" pitchFamily="34" charset="-120"/>
              </a:rPr>
              <a:t>5</a:t>
            </a:r>
            <a:endParaRPr lang="en-US" sz="2309" dirty="0"/>
          </a:p>
        </p:txBody>
      </p:sp>
      <p:sp>
        <p:nvSpPr>
          <p:cNvPr id="23" name="Text 21"/>
          <p:cNvSpPr/>
          <p:nvPr/>
        </p:nvSpPr>
        <p:spPr>
          <a:xfrm>
            <a:off x="2674858" y="5914192"/>
            <a:ext cx="2743795" cy="305395"/>
          </a:xfrm>
          <a:prstGeom prst="rect">
            <a:avLst/>
          </a:prstGeom>
          <a:noFill/>
          <a:ln/>
        </p:spPr>
        <p:txBody>
          <a:bodyPr wrap="none" rtlCol="0" anchor="t"/>
          <a:lstStyle/>
          <a:p>
            <a:pPr marL="0" indent="0">
              <a:lnSpc>
                <a:spcPts val="2405"/>
              </a:lnSpc>
              <a:buNone/>
            </a:pPr>
            <a:r>
              <a:rPr lang="en-US" sz="1924" b="1" kern="0" spc="-19" dirty="0">
                <a:solidFill>
                  <a:srgbClr val="FFFFFF"/>
                </a:solidFill>
                <a:latin typeface="Montserrat" pitchFamily="34" charset="0"/>
                <a:ea typeface="Montserrat" pitchFamily="34" charset="-122"/>
                <a:cs typeface="Montserrat" pitchFamily="34" charset="-120"/>
              </a:rPr>
              <a:t>Vishing and Smishing</a:t>
            </a:r>
            <a:endParaRPr lang="en-US" sz="1924" dirty="0"/>
          </a:p>
        </p:txBody>
      </p:sp>
      <p:sp>
        <p:nvSpPr>
          <p:cNvPr id="24" name="Text 22"/>
          <p:cNvSpPr/>
          <p:nvPr/>
        </p:nvSpPr>
        <p:spPr>
          <a:xfrm>
            <a:off x="2674858" y="6348532"/>
            <a:ext cx="4532828" cy="1290161"/>
          </a:xfrm>
          <a:prstGeom prst="rect">
            <a:avLst/>
          </a:prstGeom>
          <a:noFill/>
          <a:ln/>
        </p:spPr>
        <p:txBody>
          <a:bodyPr wrap="square" rtlCol="0" anchor="t"/>
          <a:lstStyle/>
          <a:p>
            <a:pPr marL="0" indent="0">
              <a:lnSpc>
                <a:spcPts val="2540"/>
              </a:lnSpc>
              <a:buNone/>
            </a:pPr>
            <a:r>
              <a:rPr lang="en-US" sz="1693" dirty="0">
                <a:solidFill>
                  <a:srgbClr val="E2E6E9"/>
                </a:solidFill>
                <a:latin typeface="Source Sans Pro" pitchFamily="34" charset="0"/>
                <a:ea typeface="Source Sans Pro" pitchFamily="34" charset="-122"/>
                <a:cs typeface="Source Sans Pro" pitchFamily="34" charset="-120"/>
              </a:rPr>
              <a:t>Voice-based (vishing) and SMS-based (smishing) phishing attacks that use social engineering tactics to extract sensitive information from victims.</a:t>
            </a:r>
            <a:endParaRPr lang="en-US" sz="1693" dirty="0"/>
          </a:p>
        </p:txBody>
      </p:sp>
      <p:sp>
        <p:nvSpPr>
          <p:cNvPr id="25" name="Shape 23"/>
          <p:cNvSpPr/>
          <p:nvPr/>
        </p:nvSpPr>
        <p:spPr>
          <a:xfrm>
            <a:off x="7422713" y="5914192"/>
            <a:ext cx="483751" cy="483751"/>
          </a:xfrm>
          <a:prstGeom prst="roundRect">
            <a:avLst>
              <a:gd name="adj" fmla="val 13335"/>
            </a:avLst>
          </a:prstGeom>
          <a:solidFill>
            <a:srgbClr val="232629"/>
          </a:solidFill>
          <a:ln/>
        </p:spPr>
      </p:sp>
      <p:sp>
        <p:nvSpPr>
          <p:cNvPr id="26" name="Text 24"/>
          <p:cNvSpPr/>
          <p:nvPr/>
        </p:nvSpPr>
        <p:spPr>
          <a:xfrm>
            <a:off x="7572613" y="6009442"/>
            <a:ext cx="183833" cy="293251"/>
          </a:xfrm>
          <a:prstGeom prst="rect">
            <a:avLst/>
          </a:prstGeom>
          <a:noFill/>
          <a:ln/>
        </p:spPr>
        <p:txBody>
          <a:bodyPr wrap="none" rtlCol="0" anchor="t"/>
          <a:lstStyle/>
          <a:p>
            <a:pPr marL="0" indent="0" algn="ctr">
              <a:lnSpc>
                <a:spcPts val="2309"/>
              </a:lnSpc>
              <a:buNone/>
            </a:pPr>
            <a:r>
              <a:rPr lang="en-US" sz="2309" b="1" kern="0" spc="-23" dirty="0">
                <a:solidFill>
                  <a:srgbClr val="FFFFFF"/>
                </a:solidFill>
                <a:latin typeface="Montserrat" pitchFamily="34" charset="0"/>
                <a:ea typeface="Montserrat" pitchFamily="34" charset="-122"/>
                <a:cs typeface="Montserrat" pitchFamily="34" charset="-120"/>
              </a:rPr>
              <a:t>6</a:t>
            </a:r>
            <a:endParaRPr lang="en-US" sz="2309" dirty="0"/>
          </a:p>
        </p:txBody>
      </p:sp>
      <p:sp>
        <p:nvSpPr>
          <p:cNvPr id="27" name="Text 25"/>
          <p:cNvSpPr/>
          <p:nvPr/>
        </p:nvSpPr>
        <p:spPr>
          <a:xfrm>
            <a:off x="8121491" y="5914192"/>
            <a:ext cx="2443520" cy="305395"/>
          </a:xfrm>
          <a:prstGeom prst="rect">
            <a:avLst/>
          </a:prstGeom>
          <a:noFill/>
          <a:ln/>
        </p:spPr>
        <p:txBody>
          <a:bodyPr wrap="none" rtlCol="0" anchor="t"/>
          <a:lstStyle/>
          <a:p>
            <a:pPr marL="0" indent="0">
              <a:lnSpc>
                <a:spcPts val="2405"/>
              </a:lnSpc>
              <a:buNone/>
            </a:pPr>
            <a:r>
              <a:rPr lang="en-US" sz="1924" b="1" kern="0" spc="-19" dirty="0">
                <a:solidFill>
                  <a:srgbClr val="FFFFFF"/>
                </a:solidFill>
                <a:latin typeface="Montserrat" pitchFamily="34" charset="0"/>
                <a:ea typeface="Montserrat" pitchFamily="34" charset="-122"/>
                <a:cs typeface="Montserrat" pitchFamily="34" charset="-120"/>
              </a:rPr>
              <a:t>Ransomware</a:t>
            </a:r>
            <a:endParaRPr lang="en-US" sz="1924" dirty="0"/>
          </a:p>
        </p:txBody>
      </p:sp>
      <p:sp>
        <p:nvSpPr>
          <p:cNvPr id="28" name="Text 26"/>
          <p:cNvSpPr/>
          <p:nvPr/>
        </p:nvSpPr>
        <p:spPr>
          <a:xfrm>
            <a:off x="8121491" y="6348532"/>
            <a:ext cx="4532828" cy="1290161"/>
          </a:xfrm>
          <a:prstGeom prst="rect">
            <a:avLst/>
          </a:prstGeom>
          <a:noFill/>
          <a:ln/>
        </p:spPr>
        <p:txBody>
          <a:bodyPr wrap="square" rtlCol="0" anchor="t"/>
          <a:lstStyle/>
          <a:p>
            <a:pPr marL="0" indent="0">
              <a:lnSpc>
                <a:spcPts val="2540"/>
              </a:lnSpc>
              <a:buNone/>
            </a:pPr>
            <a:r>
              <a:rPr lang="en-US" sz="1693" dirty="0">
                <a:solidFill>
                  <a:srgbClr val="E2E6E9"/>
                </a:solidFill>
                <a:latin typeface="Source Sans Pro" pitchFamily="34" charset="0"/>
                <a:ea typeface="Source Sans Pro" pitchFamily="34" charset="-122"/>
                <a:cs typeface="Source Sans Pro" pitchFamily="34" charset="-120"/>
              </a:rPr>
              <a:t>Malware that encrypts a victim's files and demands a ransom payment in exchange for the decryption key, often delivered through phishing campaigns.</a:t>
            </a:r>
            <a:endParaRPr lang="en-US" sz="1693"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sp>
        <p:nvSpPr>
          <p:cNvPr id="5" name="Text 2"/>
          <p:cNvSpPr/>
          <p:nvPr/>
        </p:nvSpPr>
        <p:spPr>
          <a:xfrm>
            <a:off x="864037" y="2220873"/>
            <a:ext cx="7415927" cy="1935956"/>
          </a:xfrm>
          <a:prstGeom prst="rect">
            <a:avLst/>
          </a:prstGeom>
          <a:noFill/>
          <a:ln/>
        </p:spPr>
        <p:txBody>
          <a:bodyPr wrap="square" rtlCol="0" anchor="t"/>
          <a:lstStyle/>
          <a:p>
            <a:pPr marL="0" indent="0">
              <a:lnSpc>
                <a:spcPts val="7621"/>
              </a:lnSpc>
              <a:buNone/>
            </a:pPr>
            <a:r>
              <a:rPr lang="en-US" sz="6097" b="1" kern="0" spc="-61" dirty="0">
                <a:solidFill>
                  <a:srgbClr val="FFFFFF"/>
                </a:solidFill>
                <a:latin typeface="Montserrat" pitchFamily="34" charset="0"/>
                <a:ea typeface="Montserrat" pitchFamily="34" charset="-122"/>
                <a:cs typeface="Montserrat" pitchFamily="34" charset="-120"/>
              </a:rPr>
              <a:t>Environmental Setup</a:t>
            </a:r>
            <a:endParaRPr lang="en-US" sz="6097" dirty="0"/>
          </a:p>
        </p:txBody>
      </p:sp>
      <p:sp>
        <p:nvSpPr>
          <p:cNvPr id="6" name="Text 3"/>
          <p:cNvSpPr/>
          <p:nvPr/>
        </p:nvSpPr>
        <p:spPr>
          <a:xfrm>
            <a:off x="864037" y="4527113"/>
            <a:ext cx="7415927" cy="1481614"/>
          </a:xfrm>
          <a:prstGeom prst="rect">
            <a:avLst/>
          </a:prstGeom>
          <a:noFill/>
          <a:ln/>
        </p:spPr>
        <p:txBody>
          <a:bodyPr wrap="square" rtlCol="0" anchor="t"/>
          <a:lstStyle/>
          <a:p>
            <a:pPr marL="0" indent="0">
              <a:lnSpc>
                <a:spcPts val="2916"/>
              </a:lnSpc>
              <a:buNone/>
            </a:pPr>
            <a:r>
              <a:rPr lang="en-US" sz="1944" dirty="0">
                <a:solidFill>
                  <a:srgbClr val="E2E6E9"/>
                </a:solidFill>
                <a:latin typeface="Source Sans Pro" pitchFamily="34" charset="0"/>
                <a:ea typeface="Source Sans Pro" pitchFamily="34" charset="-122"/>
                <a:cs typeface="Source Sans Pro" pitchFamily="34" charset="-120"/>
              </a:rPr>
              <a:t>To analyze phishing techniques that bypass spam detection, we will set up a controlled environment with virtual machines, network monitoring tools, and security sandboxes. This will allow us to safely examine the technical implementation and behavior of various phishing attacks.</a:t>
            </a:r>
            <a:endParaRPr lang="en-US" sz="1944" dirty="0"/>
          </a:p>
        </p:txBody>
      </p:sp>
      <p:pic>
        <p:nvPicPr>
          <p:cNvPr id="8" name="Picture 7">
            <a:extLst>
              <a:ext uri="{FF2B5EF4-FFF2-40B4-BE49-F238E27FC236}">
                <a16:creationId xmlns:a16="http://schemas.microsoft.com/office/drawing/2014/main" id="{A8F70FEF-7DF9-6C87-6F9D-C340E387216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62693" y="-34995"/>
            <a:ext cx="3434542" cy="3434542"/>
          </a:xfrm>
          <a:prstGeom prst="rect">
            <a:avLst/>
          </a:prstGeom>
        </p:spPr>
      </p:pic>
      <p:pic>
        <p:nvPicPr>
          <p:cNvPr id="9" name="Picture 8">
            <a:extLst>
              <a:ext uri="{FF2B5EF4-FFF2-40B4-BE49-F238E27FC236}">
                <a16:creationId xmlns:a16="http://schemas.microsoft.com/office/drawing/2014/main" id="{E51B4363-3D2B-CF7D-8218-BF8E785F47A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71930" y="861981"/>
            <a:ext cx="4370096" cy="2828662"/>
          </a:xfrm>
          <a:prstGeom prst="rect">
            <a:avLst/>
          </a:prstGeom>
        </p:spPr>
      </p:pic>
      <p:pic>
        <p:nvPicPr>
          <p:cNvPr id="11" name="Picture 10">
            <a:extLst>
              <a:ext uri="{FF2B5EF4-FFF2-40B4-BE49-F238E27FC236}">
                <a16:creationId xmlns:a16="http://schemas.microsoft.com/office/drawing/2014/main" id="{4A38ADC7-E70F-3145-CF20-F1F521CB7E16}"/>
              </a:ext>
            </a:extLst>
          </p:cNvPr>
          <p:cNvPicPr>
            <a:picLocks noChangeAspect="1"/>
          </p:cNvPicPr>
          <p:nvPr/>
        </p:nvPicPr>
        <p:blipFill>
          <a:blip r:embed="rId5"/>
          <a:stretch>
            <a:fillRect/>
          </a:stretch>
        </p:blipFill>
        <p:spPr>
          <a:xfrm>
            <a:off x="8146473" y="4569141"/>
            <a:ext cx="6483927" cy="364720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sp>
        <p:nvSpPr>
          <p:cNvPr id="5" name="Text 2"/>
          <p:cNvSpPr/>
          <p:nvPr/>
        </p:nvSpPr>
        <p:spPr>
          <a:xfrm>
            <a:off x="864037" y="1366480"/>
            <a:ext cx="7415927" cy="2903934"/>
          </a:xfrm>
          <a:prstGeom prst="rect">
            <a:avLst/>
          </a:prstGeom>
          <a:noFill/>
          <a:ln/>
        </p:spPr>
        <p:txBody>
          <a:bodyPr wrap="square" rtlCol="0" anchor="t"/>
          <a:lstStyle/>
          <a:p>
            <a:pPr marL="0" indent="0">
              <a:lnSpc>
                <a:spcPts val="7621"/>
              </a:lnSpc>
              <a:buNone/>
            </a:pPr>
            <a:r>
              <a:rPr lang="en-US" sz="6097" b="1" kern="0" spc="-61" dirty="0">
                <a:solidFill>
                  <a:srgbClr val="FFFFFF"/>
                </a:solidFill>
                <a:latin typeface="Montserrat" pitchFamily="34" charset="0"/>
                <a:ea typeface="Montserrat" pitchFamily="34" charset="-122"/>
                <a:cs typeface="Montserrat" pitchFamily="34" charset="-120"/>
              </a:rPr>
              <a:t>Tools and Technologies Used</a:t>
            </a:r>
            <a:endParaRPr lang="en-US" sz="6097" dirty="0"/>
          </a:p>
        </p:txBody>
      </p:sp>
      <p:sp>
        <p:nvSpPr>
          <p:cNvPr id="6" name="Text 3"/>
          <p:cNvSpPr/>
          <p:nvPr/>
        </p:nvSpPr>
        <p:spPr>
          <a:xfrm>
            <a:off x="864036" y="5155540"/>
            <a:ext cx="7415927" cy="2222421"/>
          </a:xfrm>
          <a:prstGeom prst="rect">
            <a:avLst/>
          </a:prstGeom>
          <a:noFill/>
          <a:ln/>
        </p:spPr>
        <p:txBody>
          <a:bodyPr wrap="square" rtlCol="0" anchor="t"/>
          <a:lstStyle/>
          <a:p>
            <a:pPr marL="0" indent="0" algn="ctr">
              <a:lnSpc>
                <a:spcPts val="2916"/>
              </a:lnSpc>
              <a:buNone/>
            </a:pPr>
            <a:r>
              <a:rPr lang="en-US" sz="1944" dirty="0">
                <a:solidFill>
                  <a:srgbClr val="E2E6E9"/>
                </a:solidFill>
                <a:latin typeface="Source Sans Pro" pitchFamily="34" charset="0"/>
                <a:ea typeface="Source Sans Pro" pitchFamily="34" charset="-122"/>
                <a:cs typeface="Source Sans Pro" pitchFamily="34" charset="-120"/>
              </a:rPr>
              <a:t>The tool used in this report are good and worth using if you are using for educational purpose .</a:t>
            </a:r>
            <a:endParaRPr lang="en-US" sz="1944" dirty="0"/>
          </a:p>
        </p:txBody>
      </p:sp>
      <p:graphicFrame>
        <p:nvGraphicFramePr>
          <p:cNvPr id="9" name="Table 8">
            <a:extLst>
              <a:ext uri="{FF2B5EF4-FFF2-40B4-BE49-F238E27FC236}">
                <a16:creationId xmlns:a16="http://schemas.microsoft.com/office/drawing/2014/main" id="{98DA43F3-6289-FCF7-4ABD-F626A82CF324}"/>
              </a:ext>
            </a:extLst>
          </p:cNvPr>
          <p:cNvGraphicFramePr>
            <a:graphicFrameLocks noGrp="1"/>
          </p:cNvGraphicFramePr>
          <p:nvPr>
            <p:extLst>
              <p:ext uri="{D42A27DB-BD31-4B8C-83A1-F6EECF244321}">
                <p14:modId xmlns:p14="http://schemas.microsoft.com/office/powerpoint/2010/main" val="2715254426"/>
              </p:ext>
            </p:extLst>
          </p:nvPr>
        </p:nvGraphicFramePr>
        <p:xfrm>
          <a:off x="8873836" y="0"/>
          <a:ext cx="5756564" cy="8229600"/>
        </p:xfrm>
        <a:graphic>
          <a:graphicData uri="http://schemas.openxmlformats.org/drawingml/2006/table">
            <a:tbl>
              <a:tblPr firstRow="1" bandRow="1">
                <a:tableStyleId>{073A0DAA-6AF3-43AB-8588-CEC1D06C72B9}</a:tableStyleId>
              </a:tblPr>
              <a:tblGrid>
                <a:gridCol w="5756564">
                  <a:extLst>
                    <a:ext uri="{9D8B030D-6E8A-4147-A177-3AD203B41FA5}">
                      <a16:colId xmlns:a16="http://schemas.microsoft.com/office/drawing/2014/main" val="389413371"/>
                    </a:ext>
                  </a:extLst>
                </a:gridCol>
              </a:tblGrid>
              <a:tr h="1028700">
                <a:tc>
                  <a:txBody>
                    <a:bodyPr/>
                    <a:lstStyle/>
                    <a:p>
                      <a:endParaRPr lang="en-IN" dirty="0"/>
                    </a:p>
                  </a:txBody>
                  <a:tcPr/>
                </a:tc>
                <a:extLst>
                  <a:ext uri="{0D108BD9-81ED-4DB2-BD59-A6C34878D82A}">
                    <a16:rowId xmlns:a16="http://schemas.microsoft.com/office/drawing/2014/main" val="791660762"/>
                  </a:ext>
                </a:extLst>
              </a:tr>
              <a:tr h="1028700">
                <a:tc>
                  <a:txBody>
                    <a:bodyPr/>
                    <a:lstStyle/>
                    <a:p>
                      <a:r>
                        <a:rPr lang="en-IN" dirty="0">
                          <a:solidFill>
                            <a:schemeClr val="accent4">
                              <a:lumMod val="50000"/>
                            </a:schemeClr>
                          </a:solidFill>
                          <a:latin typeface="Montserrat" panose="020F0502020204030204" pitchFamily="2" charset="0"/>
                        </a:rPr>
                        <a:t>Virtualization</a:t>
                      </a:r>
                      <a:r>
                        <a:rPr lang="en-IN" dirty="0">
                          <a:solidFill>
                            <a:schemeClr val="accent4">
                              <a:lumMod val="50000"/>
                            </a:schemeClr>
                          </a:solidFill>
                        </a:rPr>
                        <a:t> Platform: VirtualBox</a:t>
                      </a:r>
                    </a:p>
                  </a:txBody>
                  <a:tcPr/>
                </a:tc>
                <a:extLst>
                  <a:ext uri="{0D108BD9-81ED-4DB2-BD59-A6C34878D82A}">
                    <a16:rowId xmlns:a16="http://schemas.microsoft.com/office/drawing/2014/main" val="1367818465"/>
                  </a:ext>
                </a:extLst>
              </a:tr>
              <a:tr h="1028700">
                <a:tc>
                  <a:txBody>
                    <a:bodyPr/>
                    <a:lstStyle/>
                    <a:p>
                      <a:r>
                        <a:rPr lang="en-IN" dirty="0">
                          <a:solidFill>
                            <a:schemeClr val="accent4">
                              <a:lumMod val="50000"/>
                            </a:schemeClr>
                          </a:solidFill>
                          <a:latin typeface="Montserrat" panose="020F0502020204030204" pitchFamily="2" charset="0"/>
                        </a:rPr>
                        <a:t>OS: Kali Linux</a:t>
                      </a:r>
                    </a:p>
                  </a:txBody>
                  <a:tcPr/>
                </a:tc>
                <a:extLst>
                  <a:ext uri="{0D108BD9-81ED-4DB2-BD59-A6C34878D82A}">
                    <a16:rowId xmlns:a16="http://schemas.microsoft.com/office/drawing/2014/main" val="2298930380"/>
                  </a:ext>
                </a:extLst>
              </a:tr>
              <a:tr h="1028700">
                <a:tc>
                  <a:txBody>
                    <a:bodyPr/>
                    <a:lstStyle/>
                    <a:p>
                      <a:r>
                        <a:rPr lang="en-US" dirty="0">
                          <a:solidFill>
                            <a:schemeClr val="accent4">
                              <a:lumMod val="50000"/>
                            </a:schemeClr>
                          </a:solidFill>
                          <a:latin typeface="Montserrat" panose="020F0502020204030204" pitchFamily="2" charset="0"/>
                        </a:rPr>
                        <a:t>Phishing Campaign Tool: </a:t>
                      </a:r>
                      <a:r>
                        <a:rPr lang="en-US" dirty="0" err="1">
                          <a:solidFill>
                            <a:schemeClr val="accent4">
                              <a:lumMod val="50000"/>
                            </a:schemeClr>
                          </a:solidFill>
                          <a:latin typeface="Montserrat" panose="020F0502020204030204" pitchFamily="2" charset="0"/>
                        </a:rPr>
                        <a:t>GoPhish</a:t>
                      </a:r>
                      <a:r>
                        <a:rPr lang="en-US" dirty="0">
                          <a:solidFill>
                            <a:schemeClr val="accent4">
                              <a:lumMod val="50000"/>
                            </a:schemeClr>
                          </a:solidFill>
                          <a:latin typeface="Montserrat" panose="020F0502020204030204" pitchFamily="2" charset="0"/>
                        </a:rPr>
                        <a:t>, </a:t>
                      </a:r>
                      <a:r>
                        <a:rPr lang="en-US" dirty="0" err="1">
                          <a:solidFill>
                            <a:schemeClr val="accent4">
                              <a:lumMod val="50000"/>
                            </a:schemeClr>
                          </a:solidFill>
                          <a:latin typeface="Montserrat" panose="020F0502020204030204" pitchFamily="2" charset="0"/>
                        </a:rPr>
                        <a:t>Ngrok</a:t>
                      </a:r>
                      <a:endParaRPr lang="en-IN" dirty="0">
                        <a:solidFill>
                          <a:schemeClr val="accent4">
                            <a:lumMod val="50000"/>
                          </a:schemeClr>
                        </a:solidFill>
                        <a:latin typeface="Montserrat" panose="020F0502020204030204" pitchFamily="2" charset="0"/>
                      </a:endParaRPr>
                    </a:p>
                  </a:txBody>
                  <a:tcPr/>
                </a:tc>
                <a:extLst>
                  <a:ext uri="{0D108BD9-81ED-4DB2-BD59-A6C34878D82A}">
                    <a16:rowId xmlns:a16="http://schemas.microsoft.com/office/drawing/2014/main" val="1358855028"/>
                  </a:ext>
                </a:extLst>
              </a:tr>
              <a:tr h="1028700">
                <a:tc>
                  <a:txBody>
                    <a:bodyPr/>
                    <a:lstStyle/>
                    <a:p>
                      <a:r>
                        <a:rPr lang="en-IN" dirty="0">
                          <a:solidFill>
                            <a:schemeClr val="accent4">
                              <a:lumMod val="50000"/>
                            </a:schemeClr>
                          </a:solidFill>
                          <a:latin typeface="Montserrat" panose="020F0502020204030204" pitchFamily="2" charset="0"/>
                        </a:rPr>
                        <a:t>Phishing Tools: </a:t>
                      </a:r>
                      <a:r>
                        <a:rPr lang="en-IN" dirty="0" err="1">
                          <a:solidFill>
                            <a:schemeClr val="accent4">
                              <a:lumMod val="50000"/>
                            </a:schemeClr>
                          </a:solidFill>
                          <a:latin typeface="Montserrat" panose="020F0502020204030204" pitchFamily="2" charset="0"/>
                        </a:rPr>
                        <a:t>BlackEye</a:t>
                      </a:r>
                      <a:endParaRPr lang="en-IN" dirty="0">
                        <a:solidFill>
                          <a:schemeClr val="accent4">
                            <a:lumMod val="50000"/>
                          </a:schemeClr>
                        </a:solidFill>
                        <a:latin typeface="Montserrat" panose="020F0502020204030204" pitchFamily="2" charset="0"/>
                      </a:endParaRPr>
                    </a:p>
                  </a:txBody>
                  <a:tcPr/>
                </a:tc>
                <a:extLst>
                  <a:ext uri="{0D108BD9-81ED-4DB2-BD59-A6C34878D82A}">
                    <a16:rowId xmlns:a16="http://schemas.microsoft.com/office/drawing/2014/main" val="1466288815"/>
                  </a:ext>
                </a:extLst>
              </a:tr>
              <a:tr h="1028700">
                <a:tc>
                  <a:txBody>
                    <a:bodyPr/>
                    <a:lstStyle/>
                    <a:p>
                      <a:r>
                        <a:rPr lang="en-IN" dirty="0">
                          <a:solidFill>
                            <a:schemeClr val="accent4">
                              <a:lumMod val="50000"/>
                            </a:schemeClr>
                          </a:solidFill>
                          <a:latin typeface="Montserrat" panose="020F0502020204030204" pitchFamily="2" charset="0"/>
                        </a:rPr>
                        <a:t>APIs: </a:t>
                      </a:r>
                      <a:r>
                        <a:rPr lang="en-IN" dirty="0" err="1">
                          <a:solidFill>
                            <a:schemeClr val="accent4">
                              <a:lumMod val="50000"/>
                            </a:schemeClr>
                          </a:solidFill>
                          <a:latin typeface="Montserrat" panose="020F0502020204030204" pitchFamily="2" charset="0"/>
                        </a:rPr>
                        <a:t>Phishtank</a:t>
                      </a:r>
                      <a:r>
                        <a:rPr lang="en-IN" dirty="0">
                          <a:solidFill>
                            <a:schemeClr val="accent4">
                              <a:lumMod val="50000"/>
                            </a:schemeClr>
                          </a:solidFill>
                          <a:latin typeface="Montserrat" panose="020F0502020204030204" pitchFamily="2" charset="0"/>
                        </a:rPr>
                        <a:t>, </a:t>
                      </a:r>
                      <a:r>
                        <a:rPr lang="en-IN" dirty="0" err="1">
                          <a:solidFill>
                            <a:schemeClr val="accent4">
                              <a:lumMod val="50000"/>
                            </a:schemeClr>
                          </a:solidFill>
                          <a:latin typeface="Montserrat" panose="020F0502020204030204" pitchFamily="2" charset="0"/>
                        </a:rPr>
                        <a:t>VirusTotal</a:t>
                      </a:r>
                      <a:r>
                        <a:rPr lang="en-IN" dirty="0">
                          <a:solidFill>
                            <a:schemeClr val="accent4">
                              <a:lumMod val="50000"/>
                            </a:schemeClr>
                          </a:solidFill>
                          <a:latin typeface="Montserrat" panose="020F0502020204030204" pitchFamily="2" charset="0"/>
                        </a:rPr>
                        <a:t>, </a:t>
                      </a:r>
                      <a:r>
                        <a:rPr lang="en-IN" dirty="0" err="1">
                          <a:solidFill>
                            <a:schemeClr val="accent4">
                              <a:lumMod val="50000"/>
                            </a:schemeClr>
                          </a:solidFill>
                          <a:latin typeface="Montserrat" panose="020F0502020204030204" pitchFamily="2" charset="0"/>
                        </a:rPr>
                        <a:t>ZeroBounce</a:t>
                      </a:r>
                      <a:endParaRPr lang="en-IN" dirty="0">
                        <a:solidFill>
                          <a:schemeClr val="accent4">
                            <a:lumMod val="50000"/>
                          </a:schemeClr>
                        </a:solidFill>
                        <a:latin typeface="Montserrat" panose="020F0502020204030204" pitchFamily="2" charset="0"/>
                      </a:endParaRPr>
                    </a:p>
                  </a:txBody>
                  <a:tcPr/>
                </a:tc>
                <a:extLst>
                  <a:ext uri="{0D108BD9-81ED-4DB2-BD59-A6C34878D82A}">
                    <a16:rowId xmlns:a16="http://schemas.microsoft.com/office/drawing/2014/main" val="4222185168"/>
                  </a:ext>
                </a:extLst>
              </a:tr>
              <a:tr h="1028700">
                <a:tc>
                  <a:txBody>
                    <a:bodyPr/>
                    <a:lstStyle/>
                    <a:p>
                      <a:r>
                        <a:rPr lang="en-US" dirty="0">
                          <a:solidFill>
                            <a:schemeClr val="accent4">
                              <a:lumMod val="50000"/>
                            </a:schemeClr>
                          </a:solidFill>
                          <a:latin typeface="Montserrat" panose="020F0502020204030204" pitchFamily="2" charset="0"/>
                        </a:rPr>
                        <a:t>Spam Detection Tools: </a:t>
                      </a:r>
                      <a:r>
                        <a:rPr lang="en-US" dirty="0" err="1">
                          <a:solidFill>
                            <a:schemeClr val="accent4">
                              <a:lumMod val="50000"/>
                            </a:schemeClr>
                          </a:solidFill>
                          <a:latin typeface="Montserrat" panose="020F0502020204030204" pitchFamily="2" charset="0"/>
                        </a:rPr>
                        <a:t>SpamAssassin</a:t>
                      </a:r>
                      <a:r>
                        <a:rPr lang="en-US" dirty="0">
                          <a:solidFill>
                            <a:schemeClr val="accent4">
                              <a:lumMod val="50000"/>
                            </a:schemeClr>
                          </a:solidFill>
                          <a:latin typeface="Montserrat" panose="020F0502020204030204" pitchFamily="2" charset="0"/>
                        </a:rPr>
                        <a:t>, </a:t>
                      </a:r>
                      <a:r>
                        <a:rPr lang="en-US" dirty="0" err="1">
                          <a:solidFill>
                            <a:schemeClr val="accent4">
                              <a:lumMod val="50000"/>
                            </a:schemeClr>
                          </a:solidFill>
                          <a:latin typeface="Montserrat" panose="020F0502020204030204" pitchFamily="2" charset="0"/>
                        </a:rPr>
                        <a:t>Rspamd</a:t>
                      </a:r>
                      <a:endParaRPr lang="en-US" dirty="0">
                        <a:solidFill>
                          <a:schemeClr val="accent4">
                            <a:lumMod val="50000"/>
                          </a:schemeClr>
                        </a:solidFill>
                        <a:latin typeface="Montserrat" panose="020F0502020204030204" pitchFamily="2" charset="0"/>
                      </a:endParaRPr>
                    </a:p>
                  </a:txBody>
                  <a:tcPr/>
                </a:tc>
                <a:extLst>
                  <a:ext uri="{0D108BD9-81ED-4DB2-BD59-A6C34878D82A}">
                    <a16:rowId xmlns:a16="http://schemas.microsoft.com/office/drawing/2014/main" val="2676902988"/>
                  </a:ext>
                </a:extLst>
              </a:tr>
              <a:tr h="1028700">
                <a:tc>
                  <a:txBody>
                    <a:bodyPr/>
                    <a:lstStyle/>
                    <a:p>
                      <a:pPr lvl="1"/>
                      <a:r>
                        <a:rPr lang="en-IN" dirty="0">
                          <a:solidFill>
                            <a:schemeClr val="accent4">
                              <a:lumMod val="50000"/>
                            </a:schemeClr>
                          </a:solidFill>
                          <a:latin typeface="Montserrat" panose="020F0502020204030204" pitchFamily="2" charset="0"/>
                        </a:rPr>
                        <a:t>Email Client: Mutt</a:t>
                      </a:r>
                    </a:p>
                  </a:txBody>
                  <a:tcPr/>
                </a:tc>
                <a:extLst>
                  <a:ext uri="{0D108BD9-81ED-4DB2-BD59-A6C34878D82A}">
                    <a16:rowId xmlns:a16="http://schemas.microsoft.com/office/drawing/2014/main" val="3582194338"/>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1252895"/>
            <a:ext cx="7415927" cy="3871913"/>
          </a:xfrm>
          <a:prstGeom prst="rect">
            <a:avLst/>
          </a:prstGeom>
          <a:noFill/>
          <a:ln/>
        </p:spPr>
        <p:txBody>
          <a:bodyPr wrap="square" rtlCol="0" anchor="t"/>
          <a:lstStyle/>
          <a:p>
            <a:pPr marL="0" indent="0">
              <a:lnSpc>
                <a:spcPts val="7621"/>
              </a:lnSpc>
              <a:buNone/>
            </a:pPr>
            <a:r>
              <a:rPr lang="en-US" sz="6097" b="1" kern="0" spc="-61" dirty="0">
                <a:solidFill>
                  <a:srgbClr val="FFFFFF"/>
                </a:solidFill>
                <a:latin typeface="Montserrat" pitchFamily="34" charset="0"/>
                <a:ea typeface="Montserrat" pitchFamily="34" charset="-122"/>
                <a:cs typeface="Montserrat" pitchFamily="34" charset="-120"/>
              </a:rPr>
              <a:t>Phishing Email Analysis and Bypassing Spam Filters</a:t>
            </a:r>
            <a:endParaRPr lang="en-US" sz="6097" dirty="0"/>
          </a:p>
        </p:txBody>
      </p:sp>
      <p:sp>
        <p:nvSpPr>
          <p:cNvPr id="6" name="Text 3"/>
          <p:cNvSpPr/>
          <p:nvPr/>
        </p:nvSpPr>
        <p:spPr>
          <a:xfrm>
            <a:off x="864037" y="5495092"/>
            <a:ext cx="7415927" cy="1481614"/>
          </a:xfrm>
          <a:prstGeom prst="rect">
            <a:avLst/>
          </a:prstGeom>
          <a:noFill/>
          <a:ln/>
        </p:spPr>
        <p:txBody>
          <a:bodyPr wrap="square" rtlCol="0" anchor="t"/>
          <a:lstStyle/>
          <a:p>
            <a:pPr marL="342900" indent="-342900">
              <a:lnSpc>
                <a:spcPts val="2916"/>
              </a:lnSpc>
              <a:buFont typeface="Arial" panose="020B0604020202020204" pitchFamily="34" charset="0"/>
              <a:buChar char="•"/>
            </a:pP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TotalTime>
  <Words>532</Words>
  <Application>Microsoft Office PowerPoint</Application>
  <PresentationFormat>Custom</PresentationFormat>
  <Paragraphs>84</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Montserrat</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Dinesh Pradhan</cp:lastModifiedBy>
  <cp:revision>8</cp:revision>
  <dcterms:created xsi:type="dcterms:W3CDTF">2024-06-25T10:38:06Z</dcterms:created>
  <dcterms:modified xsi:type="dcterms:W3CDTF">2024-06-25T15:28:38Z</dcterms:modified>
</cp:coreProperties>
</file>